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43" autoAdjust="0"/>
    <p:restoredTop sz="71429" autoAdjust="0"/>
  </p:normalViewPr>
  <p:slideViewPr>
    <p:cSldViewPr snapToGrid="0">
      <p:cViewPr varScale="1">
        <p:scale>
          <a:sx n="81" d="100"/>
          <a:sy n="8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FE5859-DA51-49AA-ABDF-8E34C8BD5E99}" type="datetimeFigureOut">
              <a:rPr lang="en-GB" smtClean="0"/>
              <a:t>29/11/2016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74CFF0-033F-47B5-B972-EFD9D940F16B}" type="slidenum">
              <a:rPr lang="en-GB" smtClean="0"/>
              <a:t>‹#›</a:t>
            </a:fld>
            <a:endParaRPr lang="en-GB"/>
          </a:p>
        </p:txBody>
      </p:sp>
    </p:spTree>
    <p:extLst>
      <p:ext uri="{BB962C8B-B14F-4D97-AF65-F5344CB8AC3E}">
        <p14:creationId xmlns:p14="http://schemas.microsoft.com/office/powerpoint/2010/main" val="2055868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A first approach to programming a game often consists of a nightmare spaghetti of includes at the top of </a:t>
            </a:r>
            <a:r>
              <a:rPr lang="en-GB" baseline="0" dirty="0" err="1"/>
              <a:t>cpp</a:t>
            </a:r>
            <a:r>
              <a:rPr lang="en-GB" baseline="0" dirty="0"/>
              <a:t> files and a frankly absurd dependency graph as every system has to know about every other system to be able to communicate with one another. This also means that a minor change in one subsystem requires us to stick our fingers into most of the others to update API references (or worse, just recompiling a simple change triggers nearly the entire system to be re-built).</a:t>
            </a:r>
          </a:p>
          <a:p>
            <a:endParaRPr lang="en-GB" baseline="0" dirty="0"/>
          </a:p>
          <a:p>
            <a:r>
              <a:rPr lang="en-GB" dirty="0"/>
              <a:t>Since games</a:t>
            </a:r>
            <a:r>
              <a:rPr lang="en-GB" baseline="0" dirty="0"/>
              <a:t> are event-driven, we can use an event passing / handling system to deal with a lot of the communication between our systems (and also, our entities). An event can be anything interesting that happens during gameplay; explosions, weapons being picked up, enemies spotting the player – all of these are events. We need a way to a) notify interested objects when an event occurs and b) arrange for these objects to respond to interesting events (to handle the event). An event can also be anything that happens in a system that other systems might want to know about; destroying an actor, firing a sound effect, players connecting to a server etc.</a:t>
            </a:r>
          </a:p>
          <a:p>
            <a:endParaRPr lang="en-GB" baseline="0" dirty="0"/>
          </a:p>
          <a:p>
            <a:endParaRPr lang="en-GB" dirty="0"/>
          </a:p>
        </p:txBody>
      </p:sp>
      <p:sp>
        <p:nvSpPr>
          <p:cNvPr id="4" name="Slide Number Placeholder 3"/>
          <p:cNvSpPr>
            <a:spLocks noGrp="1"/>
          </p:cNvSpPr>
          <p:nvPr>
            <p:ph type="sldNum" sz="quarter" idx="10"/>
          </p:nvPr>
        </p:nvSpPr>
        <p:spPr/>
        <p:txBody>
          <a:bodyPr/>
          <a:lstStyle/>
          <a:p>
            <a:fld id="{7174CFF0-033F-47B5-B972-EFD9D940F16B}" type="slidenum">
              <a:rPr lang="en-GB" smtClean="0"/>
              <a:t>2</a:t>
            </a:fld>
            <a:endParaRPr lang="en-GB"/>
          </a:p>
        </p:txBody>
      </p:sp>
    </p:spTree>
    <p:extLst>
      <p:ext uri="{BB962C8B-B14F-4D97-AF65-F5344CB8AC3E}">
        <p14:creationId xmlns:p14="http://schemas.microsoft.com/office/powerpoint/2010/main" val="2965172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It’s not all roses with delayed event handling, we do get some pros, but there are, of course, some cons:</a:t>
            </a:r>
          </a:p>
          <a:p>
            <a:endParaRPr lang="en-GB" baseline="0" dirty="0"/>
          </a:p>
          <a:p>
            <a:r>
              <a:rPr lang="en-GB" baseline="0" dirty="0"/>
              <a:t>Our event system becomes substantially more complicated, events become larger and more complex algorithms are required to keep our events in order</a:t>
            </a:r>
          </a:p>
          <a:p>
            <a:endParaRPr lang="en-GB" baseline="0" dirty="0"/>
          </a:p>
          <a:p>
            <a:r>
              <a:rPr lang="en-GB" baseline="0" dirty="0"/>
              <a:t>Queued events require us to create deep copies of the event data, as we need it to persist for the entire duration of the delay period – this means we need to perform some dynamic memory allocations to store that data, which is, as we know, bad.</a:t>
            </a:r>
          </a:p>
          <a:p>
            <a:endParaRPr lang="en-GB" baseline="0" dirty="0"/>
          </a:p>
          <a:p>
            <a:r>
              <a:rPr lang="en-GB" baseline="0" dirty="0"/>
              <a:t>It’s now much harder to track down bugs, we no longer have a nice clear call stack to show where a problem came from, we instead have to track down where an event was sent from and what the state of the game was at that point to reproduce issues.</a:t>
            </a:r>
          </a:p>
        </p:txBody>
      </p:sp>
      <p:sp>
        <p:nvSpPr>
          <p:cNvPr id="4" name="Slide Number Placeholder 3"/>
          <p:cNvSpPr>
            <a:spLocks noGrp="1"/>
          </p:cNvSpPr>
          <p:nvPr>
            <p:ph type="sldNum" sz="quarter" idx="10"/>
          </p:nvPr>
        </p:nvSpPr>
        <p:spPr/>
        <p:txBody>
          <a:bodyPr/>
          <a:lstStyle/>
          <a:p>
            <a:fld id="{7174CFF0-033F-47B5-B972-EFD9D940F16B}" type="slidenum">
              <a:rPr lang="en-GB" smtClean="0"/>
              <a:t>11</a:t>
            </a:fld>
            <a:endParaRPr lang="en-GB"/>
          </a:p>
        </p:txBody>
      </p:sp>
    </p:spTree>
    <p:extLst>
      <p:ext uri="{BB962C8B-B14F-4D97-AF65-F5344CB8AC3E}">
        <p14:creationId xmlns:p14="http://schemas.microsoft.com/office/powerpoint/2010/main" val="868274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event systems give us a lot of flexibility over and above what can be accomplished with the</a:t>
            </a:r>
            <a:r>
              <a:rPr lang="en-GB" baseline="0" dirty="0"/>
              <a:t> statically typed function calling we’re used to. But we can do better, so far, all our logic for sending and receiving events is still hard-coded and so reliant on the engineers to modify. If we can take our event system and make it data-driven, we could let game designers make use of its power.</a:t>
            </a:r>
          </a:p>
          <a:p>
            <a:endParaRPr lang="en-GB" baseline="0" dirty="0"/>
          </a:p>
          <a:p>
            <a:r>
              <a:rPr lang="en-GB" baseline="0" dirty="0"/>
              <a:t>There are plenty of ways of doing this, ranging from fairly simple – where we expose some configuration options to designers by allowing them to configure out individual objects respond to events. In the editor, they might select an object and be able to specify an event it should respond to. At the other end, we open up our entire event system through a scripting language, allowing designers to write complex behaviours and responses to events without an engineer getting involved. So designers can define new types of events, send events and receive and handle events in arbitrary ways.</a:t>
            </a:r>
            <a:endParaRPr lang="en-GB" dirty="0"/>
          </a:p>
        </p:txBody>
      </p:sp>
      <p:sp>
        <p:nvSpPr>
          <p:cNvPr id="4" name="Slide Number Placeholder 3"/>
          <p:cNvSpPr>
            <a:spLocks noGrp="1"/>
          </p:cNvSpPr>
          <p:nvPr>
            <p:ph type="sldNum" sz="quarter" idx="10"/>
          </p:nvPr>
        </p:nvSpPr>
        <p:spPr/>
        <p:txBody>
          <a:bodyPr/>
          <a:lstStyle/>
          <a:p>
            <a:fld id="{7174CFF0-033F-47B5-B972-EFD9D940F16B}" type="slidenum">
              <a:rPr lang="en-GB" smtClean="0"/>
              <a:t>12</a:t>
            </a:fld>
            <a:endParaRPr lang="en-GB"/>
          </a:p>
        </p:txBody>
      </p:sp>
    </p:spTree>
    <p:extLst>
      <p:ext uri="{BB962C8B-B14F-4D97-AF65-F5344CB8AC3E}">
        <p14:creationId xmlns:p14="http://schemas.microsoft.com/office/powerpoint/2010/main" val="1894931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a:t>
            </a:r>
            <a:r>
              <a:rPr lang="en-GB" baseline="0" dirty="0"/>
              <a:t> a well designed game system, our subsystems are entirely responsible for subscribing to and handling game events as they are passed through the system. This makes our event system global to the application – so we can represent it with something like a singleton. So individual subsystems don’t need to know about anything but the event system, they can now just fire an event into the system and any other event that cares about it will listen for it and then “handle” it internally, without ever knowing where it came from.</a:t>
            </a:r>
          </a:p>
          <a:p>
            <a:endParaRPr lang="en-GB" baseline="0" dirty="0"/>
          </a:p>
          <a:p>
            <a:r>
              <a:rPr lang="en-GB" baseline="0" dirty="0"/>
              <a:t>In effect, we’re building the thing that glues our systems together!</a:t>
            </a:r>
          </a:p>
          <a:p>
            <a:endParaRPr lang="en-GB" baseline="0" dirty="0"/>
          </a:p>
          <a:p>
            <a:r>
              <a:rPr lang="en-GB" baseline="0" dirty="0"/>
              <a:t>We can break down the system into three parts; </a:t>
            </a:r>
          </a:p>
        </p:txBody>
      </p:sp>
      <p:sp>
        <p:nvSpPr>
          <p:cNvPr id="4" name="Slide Number Placeholder 3"/>
          <p:cNvSpPr>
            <a:spLocks noGrp="1"/>
          </p:cNvSpPr>
          <p:nvPr>
            <p:ph type="sldNum" sz="quarter" idx="10"/>
          </p:nvPr>
        </p:nvSpPr>
        <p:spPr/>
        <p:txBody>
          <a:bodyPr/>
          <a:lstStyle/>
          <a:p>
            <a:fld id="{7174CFF0-033F-47B5-B972-EFD9D940F16B}" type="slidenum">
              <a:rPr lang="en-GB" smtClean="0"/>
              <a:t>3</a:t>
            </a:fld>
            <a:endParaRPr lang="en-GB"/>
          </a:p>
        </p:txBody>
      </p:sp>
    </p:spTree>
    <p:extLst>
      <p:ext uri="{BB962C8B-B14F-4D97-AF65-F5344CB8AC3E}">
        <p14:creationId xmlns:p14="http://schemas.microsoft.com/office/powerpoint/2010/main" val="985186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we’re figuring out how to represent our events, our first thought</a:t>
            </a:r>
            <a:r>
              <a:rPr lang="en-GB" baseline="0" dirty="0"/>
              <a:t> might be to go for a single giant enumeration that looks something like this, this is OK, but what ends up happening is that every system needs access to the enumeration, as they probably generate one or more of the events – which means we include it in every system, so anytime we touch the list of events, we force a full recompile…</a:t>
            </a:r>
          </a:p>
          <a:p>
            <a:endParaRPr lang="en-GB" baseline="0" dirty="0"/>
          </a:p>
          <a:p>
            <a:r>
              <a:rPr lang="en-GB" baseline="0" dirty="0"/>
              <a:t>It also means that we’re running the risk of having our system get thrown completely out of whack if anyone references an event by the underlying numeric value, rather than the </a:t>
            </a:r>
            <a:r>
              <a:rPr lang="en-GB" baseline="0" dirty="0" err="1"/>
              <a:t>enum</a:t>
            </a:r>
            <a:r>
              <a:rPr lang="en-GB" baseline="0" dirty="0"/>
              <a:t> representation. If we do that and another developer adds an entry before the one we’re looking to use, we end up having guards picking their nose rather than being alerted. So this approach is fine for prototypes or small demos, but not full blown games.</a:t>
            </a:r>
            <a:endParaRPr lang="en-GB" dirty="0"/>
          </a:p>
        </p:txBody>
      </p:sp>
      <p:sp>
        <p:nvSpPr>
          <p:cNvPr id="4" name="Slide Number Placeholder 3"/>
          <p:cNvSpPr>
            <a:spLocks noGrp="1"/>
          </p:cNvSpPr>
          <p:nvPr>
            <p:ph type="sldNum" sz="quarter" idx="10"/>
          </p:nvPr>
        </p:nvSpPr>
        <p:spPr/>
        <p:txBody>
          <a:bodyPr/>
          <a:lstStyle/>
          <a:p>
            <a:fld id="{7174CFF0-033F-47B5-B972-EFD9D940F16B}" type="slidenum">
              <a:rPr lang="en-GB" smtClean="0"/>
              <a:t>4</a:t>
            </a:fld>
            <a:endParaRPr lang="en-GB"/>
          </a:p>
        </p:txBody>
      </p:sp>
    </p:spTree>
    <p:extLst>
      <p:ext uri="{BB962C8B-B14F-4D97-AF65-F5344CB8AC3E}">
        <p14:creationId xmlns:p14="http://schemas.microsoft.com/office/powerpoint/2010/main" val="3456185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Usefully,</a:t>
            </a:r>
            <a:r>
              <a:rPr lang="en-GB" baseline="0" dirty="0"/>
              <a:t> there are a couple of other approaches we can take that give us some more flexibility: We can generated GUIDs (globally unique identifiers) in VS (or UUID) and use those to uniquely represent our events, but they’re not very readable… You can generate them via the Tools menu in VS, just taking the first set of characters is more than enough for our purposes – we can represent the GUID values as unsigned long variables.</a:t>
            </a:r>
          </a:p>
          <a:p>
            <a:endParaRPr lang="en-GB" baseline="0" dirty="0"/>
          </a:p>
          <a:p>
            <a:r>
              <a:rPr lang="en-GB" baseline="0" dirty="0"/>
              <a:t>The other approach uses strings, which gives us a whole lot of flexibility – but it suffers from a lot of problems too; we can be impacted by simple typos, potential for event name conflicts, there’s increased memory requirements and string comparisons are expensive beasts. We can alleviate the string comparisons by “hashing” our strings, which changes the comparisons into integers. Even with these downsides, this approach is so flexible that it’s really hard to pass up.</a:t>
            </a:r>
          </a:p>
          <a:p>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7174CFF0-033F-47B5-B972-EFD9D940F16B}" type="slidenum">
              <a:rPr lang="en-GB" smtClean="0"/>
              <a:t>5</a:t>
            </a:fld>
            <a:endParaRPr lang="en-GB"/>
          </a:p>
        </p:txBody>
      </p:sp>
    </p:spTree>
    <p:extLst>
      <p:ext uri="{BB962C8B-B14F-4D97-AF65-F5344CB8AC3E}">
        <p14:creationId xmlns:p14="http://schemas.microsoft.com/office/powerpoint/2010/main" val="592283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 got a way of identifying our events, now we need a</a:t>
            </a:r>
            <a:r>
              <a:rPr lang="en-GB" baseline="0" dirty="0"/>
              <a:t> way of handling the arguments of an event (so the data the event includes as it is passed into the system). So the location of an explosion, its radius and the maximum damage. We can do this by having a base event class that unique events then inherit from and add their own data to:</a:t>
            </a:r>
          </a:p>
          <a:p>
            <a:endParaRPr lang="en-GB" baseline="0" dirty="0"/>
          </a:p>
          <a:p>
            <a:r>
              <a:rPr lang="en-GB" baseline="0" dirty="0"/>
              <a:t>Gregory also puts forward the idea of a “Variant”, which is capable of holding more than one type of data along with some identifier that says the exact type of data stored in that instance. In this case, we’re using a “union” to let us use the same piece of memory to store several different types of data (though only one at a time). An event may then have a small array or list of variants, depending on how opposed we are to dynamic memory allocations.</a:t>
            </a:r>
          </a:p>
        </p:txBody>
      </p:sp>
      <p:sp>
        <p:nvSpPr>
          <p:cNvPr id="4" name="Slide Number Placeholder 3"/>
          <p:cNvSpPr>
            <a:spLocks noGrp="1"/>
          </p:cNvSpPr>
          <p:nvPr>
            <p:ph type="sldNum" sz="quarter" idx="10"/>
          </p:nvPr>
        </p:nvSpPr>
        <p:spPr/>
        <p:txBody>
          <a:bodyPr/>
          <a:lstStyle/>
          <a:p>
            <a:fld id="{7174CFF0-033F-47B5-B972-EFD9D940F16B}" type="slidenum">
              <a:rPr lang="en-GB" smtClean="0"/>
              <a:t>6</a:t>
            </a:fld>
            <a:endParaRPr lang="en-GB"/>
          </a:p>
        </p:txBody>
      </p:sp>
    </p:spTree>
    <p:extLst>
      <p:ext uri="{BB962C8B-B14F-4D97-AF65-F5344CB8AC3E}">
        <p14:creationId xmlns:p14="http://schemas.microsoft.com/office/powerpoint/2010/main" val="39366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last thing to consider when it comes to how our events store data is that at the moment,</a:t>
            </a:r>
            <a:r>
              <a:rPr lang="en-GB" baseline="0" dirty="0"/>
              <a:t> we’re relying on an indexed collection of event arguments and that means that the event handler has to know the *order* of the arguments in the array. So we can get accidental bugs where an event is updated with an extra argument but a handler is missed and there’s a miss match in what the handler expects to get and what actually comes out of the event.</a:t>
            </a:r>
          </a:p>
          <a:p>
            <a:endParaRPr lang="en-GB" baseline="0" dirty="0"/>
          </a:p>
          <a:p>
            <a:r>
              <a:rPr lang="en-GB" baseline="0" dirty="0"/>
              <a:t>We can get around this by using Key-Value pairs, with the key being a unique identifier and the value being the variant. So a dictionary or similar data structure could be used to store our collection of arguments and then any event handler just needs to request a value based on a key, rather than knowing the order of presentation.</a:t>
            </a:r>
          </a:p>
        </p:txBody>
      </p:sp>
      <p:sp>
        <p:nvSpPr>
          <p:cNvPr id="4" name="Slide Number Placeholder 3"/>
          <p:cNvSpPr>
            <a:spLocks noGrp="1"/>
          </p:cNvSpPr>
          <p:nvPr>
            <p:ph type="sldNum" sz="quarter" idx="10"/>
          </p:nvPr>
        </p:nvSpPr>
        <p:spPr/>
        <p:txBody>
          <a:bodyPr/>
          <a:lstStyle/>
          <a:p>
            <a:fld id="{7174CFF0-033F-47B5-B972-EFD9D940F16B}" type="slidenum">
              <a:rPr lang="en-GB" smtClean="0"/>
              <a:t>7</a:t>
            </a:fld>
            <a:endParaRPr lang="en-GB"/>
          </a:p>
        </p:txBody>
      </p:sp>
    </p:spTree>
    <p:extLst>
      <p:ext uri="{BB962C8B-B14F-4D97-AF65-F5344CB8AC3E}">
        <p14:creationId xmlns:p14="http://schemas.microsoft.com/office/powerpoint/2010/main" val="2201587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 got events, that can provide us with a good set of extra information – now we need something that can handle them!</a:t>
            </a:r>
            <a:r>
              <a:rPr lang="en-GB" baseline="0" dirty="0"/>
              <a:t> One of the more common approaches is to have a virtual function that is capable of handling all types of events: (SID in this case is a macro/</a:t>
            </a:r>
            <a:r>
              <a:rPr lang="en-GB" baseline="0" dirty="0" err="1"/>
              <a:t>util</a:t>
            </a:r>
            <a:r>
              <a:rPr lang="en-GB" baseline="0" dirty="0"/>
              <a:t> function that replaces the string with a suitable hashed representation)</a:t>
            </a:r>
          </a:p>
          <a:p>
            <a:endParaRPr lang="en-GB" baseline="0" dirty="0"/>
          </a:p>
          <a:p>
            <a:r>
              <a:rPr lang="en-GB" baseline="0" dirty="0"/>
              <a:t>Or we could go down the Unity route and have a series of event specific functions (</a:t>
            </a:r>
            <a:r>
              <a:rPr lang="en-GB" baseline="0" dirty="0" err="1"/>
              <a:t>OnExplode</a:t>
            </a:r>
            <a:r>
              <a:rPr lang="en-GB" baseline="0" dirty="0"/>
              <a:t>, </a:t>
            </a:r>
            <a:r>
              <a:rPr lang="en-GB" baseline="0" dirty="0" err="1"/>
              <a:t>OnDie</a:t>
            </a:r>
            <a:r>
              <a:rPr lang="en-GB" baseline="0" dirty="0"/>
              <a:t>, </a:t>
            </a:r>
            <a:r>
              <a:rPr lang="en-GB" baseline="0" dirty="0" err="1"/>
              <a:t>etc</a:t>
            </a:r>
            <a:r>
              <a:rPr lang="en-GB" baseline="0" dirty="0"/>
              <a:t>) – but that can be problematic as we need to have all these event handlers declared in a base class somewhere, not ideal for events that may only have two things listening for them!</a:t>
            </a:r>
          </a:p>
          <a:p>
            <a:endParaRPr lang="en-GB" baseline="0" dirty="0"/>
          </a:p>
          <a:p>
            <a:r>
              <a:rPr lang="en-GB" baseline="0" dirty="0"/>
              <a:t>The final approach, that is ideal but is complicated in C++ is to use delegates – which are type safe function pointers in C#, but they don’t exist in quite the same way in C++. We could use a library or an unpleasantly complicated bit of template programming if we really wanted to go that route.</a:t>
            </a:r>
            <a:endParaRPr lang="en-GB" dirty="0"/>
          </a:p>
        </p:txBody>
      </p:sp>
      <p:sp>
        <p:nvSpPr>
          <p:cNvPr id="4" name="Slide Number Placeholder 3"/>
          <p:cNvSpPr>
            <a:spLocks noGrp="1"/>
          </p:cNvSpPr>
          <p:nvPr>
            <p:ph type="sldNum" sz="quarter" idx="10"/>
          </p:nvPr>
        </p:nvSpPr>
        <p:spPr/>
        <p:txBody>
          <a:bodyPr/>
          <a:lstStyle/>
          <a:p>
            <a:fld id="{7174CFF0-033F-47B5-B972-EFD9D940F16B}" type="slidenum">
              <a:rPr lang="en-GB" smtClean="0"/>
              <a:t>8</a:t>
            </a:fld>
            <a:endParaRPr lang="en-GB"/>
          </a:p>
        </p:txBody>
      </p:sp>
    </p:spTree>
    <p:extLst>
      <p:ext uri="{BB962C8B-B14F-4D97-AF65-F5344CB8AC3E}">
        <p14:creationId xmlns:p14="http://schemas.microsoft.com/office/powerpoint/2010/main" val="3195945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objects</a:t>
            </a:r>
            <a:r>
              <a:rPr lang="en-GB" baseline="0" dirty="0"/>
              <a:t> in our game do not need to respond to every event, so while our </a:t>
            </a:r>
            <a:r>
              <a:rPr lang="en-GB" baseline="0" dirty="0" err="1"/>
              <a:t>OnEvent</a:t>
            </a:r>
            <a:r>
              <a:rPr lang="en-GB" baseline="0" dirty="0"/>
              <a:t> function has a “default” entry, we can go one better and ensure that only those objects that care about an event are told about it.</a:t>
            </a:r>
          </a:p>
          <a:p>
            <a:endParaRPr lang="en-GB" baseline="0" dirty="0"/>
          </a:p>
          <a:p>
            <a:r>
              <a:rPr lang="en-GB" baseline="0" dirty="0"/>
              <a:t>There are (as ever) several approaches to this, but one of the easiest is to maintain a linked list of interested game objects for each distinct type of event. (A delegate implementation could do this “for free”). This sort of filtering makes our event system much more efficient, we don’t need to loop over all the game objects – just the ones that care about an event!</a:t>
            </a:r>
            <a:endParaRPr lang="en-GB" dirty="0"/>
          </a:p>
        </p:txBody>
      </p:sp>
      <p:sp>
        <p:nvSpPr>
          <p:cNvPr id="4" name="Slide Number Placeholder 3"/>
          <p:cNvSpPr>
            <a:spLocks noGrp="1"/>
          </p:cNvSpPr>
          <p:nvPr>
            <p:ph type="sldNum" sz="quarter" idx="10"/>
          </p:nvPr>
        </p:nvSpPr>
        <p:spPr/>
        <p:txBody>
          <a:bodyPr/>
          <a:lstStyle/>
          <a:p>
            <a:fld id="{7174CFF0-033F-47B5-B972-EFD9D940F16B}" type="slidenum">
              <a:rPr lang="en-GB" smtClean="0"/>
              <a:t>9</a:t>
            </a:fld>
            <a:endParaRPr lang="en-GB"/>
          </a:p>
        </p:txBody>
      </p:sp>
    </p:spTree>
    <p:extLst>
      <p:ext uri="{BB962C8B-B14F-4D97-AF65-F5344CB8AC3E}">
        <p14:creationId xmlns:p14="http://schemas.microsoft.com/office/powerpoint/2010/main" val="229978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events will want to be handled immediately – but we can build our</a:t>
            </a:r>
            <a:r>
              <a:rPr lang="en-GB" baseline="0" dirty="0"/>
              <a:t> system in a way that allows us to queue an event to be handled at some specified future time. It does increase the complexity of our system, but it also has some pleasant benefits:</a:t>
            </a:r>
          </a:p>
          <a:p>
            <a:endParaRPr lang="en-GB" baseline="0" dirty="0"/>
          </a:p>
          <a:p>
            <a:r>
              <a:rPr lang="en-GB" baseline="0" dirty="0"/>
              <a:t>Certain kinds of events may be highly sensitive to exactly when they are handled in the game loop, if we handle all events immediately upon being sent, we end up with an unpredictable system.</a:t>
            </a:r>
          </a:p>
          <a:p>
            <a:endParaRPr lang="en-GB" baseline="0" dirty="0"/>
          </a:p>
          <a:p>
            <a:r>
              <a:rPr lang="en-GB" baseline="0" dirty="0"/>
              <a:t>Future: When an event is sent, the sender can specify a delivery time – in frames or seconds. This lets us post events into the future; a blinking light or delayed explosion.</a:t>
            </a:r>
          </a:p>
          <a:p>
            <a:endParaRPr lang="en-GB" baseline="0" dirty="0"/>
          </a:p>
          <a:p>
            <a:r>
              <a:rPr lang="en-GB" baseline="0" dirty="0"/>
              <a:t>Prioritization: If events are posted and due to run in the same slot, we need some other way of organising them – which we can do by assigning a priority to each event.</a:t>
            </a:r>
          </a:p>
        </p:txBody>
      </p:sp>
      <p:sp>
        <p:nvSpPr>
          <p:cNvPr id="4" name="Slide Number Placeholder 3"/>
          <p:cNvSpPr>
            <a:spLocks noGrp="1"/>
          </p:cNvSpPr>
          <p:nvPr>
            <p:ph type="sldNum" sz="quarter" idx="10"/>
          </p:nvPr>
        </p:nvSpPr>
        <p:spPr/>
        <p:txBody>
          <a:bodyPr/>
          <a:lstStyle/>
          <a:p>
            <a:fld id="{7174CFF0-033F-47B5-B972-EFD9D940F16B}" type="slidenum">
              <a:rPr lang="en-GB" smtClean="0"/>
              <a:t>10</a:t>
            </a:fld>
            <a:endParaRPr lang="en-GB"/>
          </a:p>
        </p:txBody>
      </p:sp>
    </p:spTree>
    <p:extLst>
      <p:ext uri="{BB962C8B-B14F-4D97-AF65-F5344CB8AC3E}">
        <p14:creationId xmlns:p14="http://schemas.microsoft.com/office/powerpoint/2010/main" val="2594154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11/29/2016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11/29/2016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11/29/2016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11/29/2016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11/29/2016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11/29/2016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11/29/2016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11/29/2016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11/29/2016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11/29/2016</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11/29/2016</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11/29/2016</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Event Handling</a:t>
            </a:r>
          </a:p>
        </p:txBody>
      </p:sp>
      <p:sp>
        <p:nvSpPr>
          <p:cNvPr id="3" name="Subtitle 2"/>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694027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queues"/>
          <p:cNvPicPr>
            <a:picLocks noChangeAspect="1" noChangeArrowheads="1"/>
          </p:cNvPicPr>
          <p:nvPr/>
        </p:nvPicPr>
        <p:blipFill rotWithShape="1">
          <a:blip r:embed="rId3">
            <a:extLst>
              <a:ext uri="{28A0092B-C50C-407E-A947-70E740481C1C}">
                <a14:useLocalDpi xmlns:a14="http://schemas.microsoft.com/office/drawing/2010/main" val="0"/>
              </a:ext>
            </a:extLst>
          </a:blip>
          <a:srcRect t="503" b="574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p:cNvSpPr/>
          <p:nvPr/>
        </p:nvSpPr>
        <p:spPr>
          <a:xfrm>
            <a:off x="3234276" y="1439331"/>
            <a:ext cx="5723467"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Control over when events are handled</a:t>
            </a:r>
          </a:p>
        </p:txBody>
      </p:sp>
      <p:sp>
        <p:nvSpPr>
          <p:cNvPr id="4" name="Rectangle: Rounded Corners 3"/>
          <p:cNvSpPr/>
          <p:nvPr/>
        </p:nvSpPr>
        <p:spPr>
          <a:xfrm>
            <a:off x="3234275" y="3022605"/>
            <a:ext cx="5723467"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Ability to post events into the future</a:t>
            </a:r>
          </a:p>
        </p:txBody>
      </p:sp>
      <p:sp>
        <p:nvSpPr>
          <p:cNvPr id="5" name="Rectangle: Rounded Corners 4"/>
          <p:cNvSpPr/>
          <p:nvPr/>
        </p:nvSpPr>
        <p:spPr>
          <a:xfrm>
            <a:off x="3234274" y="4605879"/>
            <a:ext cx="5723467"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Event prioritization</a:t>
            </a:r>
          </a:p>
        </p:txBody>
      </p:sp>
    </p:spTree>
    <p:extLst>
      <p:ext uri="{BB962C8B-B14F-4D97-AF65-F5344CB8AC3E}">
        <p14:creationId xmlns:p14="http://schemas.microsoft.com/office/powerpoint/2010/main" val="269449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queues"/>
          <p:cNvPicPr>
            <a:picLocks noChangeAspect="1" noChangeArrowheads="1"/>
          </p:cNvPicPr>
          <p:nvPr/>
        </p:nvPicPr>
        <p:blipFill rotWithShape="1">
          <a:blip r:embed="rId3">
            <a:extLst>
              <a:ext uri="{28A0092B-C50C-407E-A947-70E740481C1C}">
                <a14:useLocalDpi xmlns:a14="http://schemas.microsoft.com/office/drawing/2010/main" val="0"/>
              </a:ext>
            </a:extLst>
          </a:blip>
          <a:srcRect t="503" b="574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p:cNvSpPr/>
          <p:nvPr/>
        </p:nvSpPr>
        <p:spPr>
          <a:xfrm>
            <a:off x="3234276" y="1439331"/>
            <a:ext cx="5723467"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Increased event system complexity</a:t>
            </a:r>
          </a:p>
        </p:txBody>
      </p:sp>
      <p:sp>
        <p:nvSpPr>
          <p:cNvPr id="4" name="Rectangle: Rounded Corners 3"/>
          <p:cNvSpPr/>
          <p:nvPr/>
        </p:nvSpPr>
        <p:spPr>
          <a:xfrm>
            <a:off x="3234275" y="3022605"/>
            <a:ext cx="5723467"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Dynamic memory allocation</a:t>
            </a:r>
          </a:p>
        </p:txBody>
      </p:sp>
      <p:sp>
        <p:nvSpPr>
          <p:cNvPr id="5" name="Rectangle: Rounded Corners 4"/>
          <p:cNvSpPr/>
          <p:nvPr/>
        </p:nvSpPr>
        <p:spPr>
          <a:xfrm>
            <a:off x="3234274" y="4605879"/>
            <a:ext cx="5723467"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Debugging difficulties</a:t>
            </a:r>
          </a:p>
        </p:txBody>
      </p:sp>
    </p:spTree>
    <p:extLst>
      <p:ext uri="{BB962C8B-B14F-4D97-AF65-F5344CB8AC3E}">
        <p14:creationId xmlns:p14="http://schemas.microsoft.com/office/powerpoint/2010/main" val="103770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36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rgbClr val="FFFFFF"/>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Image result for messages"/>
          <p:cNvPicPr>
            <a:picLocks noChangeAspect="1" noChangeArrowheads="1"/>
          </p:cNvPicPr>
          <p:nvPr/>
        </p:nvPicPr>
        <p:blipFill rotWithShape="1">
          <a:blip r:embed="rId3">
            <a:extLst>
              <a:ext uri="{28A0092B-C50C-407E-A947-70E740481C1C}">
                <a14:useLocalDpi xmlns:a14="http://schemas.microsoft.com/office/drawing/2010/main" val="0"/>
              </a:ext>
            </a:extLst>
          </a:blip>
          <a:srcRect r="1548"/>
          <a:stretch/>
        </p:blipFill>
        <p:spPr bwMode="auto">
          <a:xfrm>
            <a:off x="970788" y="969264"/>
            <a:ext cx="10250424" cy="491947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unreal blueprin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6450" y="1168918"/>
            <a:ext cx="8039100" cy="45201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laymak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2353" y="1078516"/>
            <a:ext cx="7687294" cy="470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216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par>
                                <p:cTn id="13" presetID="10" presetClass="exit" presetSubtype="0" fill="hold" nodeType="withEffect">
                                  <p:stCondLst>
                                    <p:cond delay="0"/>
                                  </p:stCondLst>
                                  <p:childTnLst>
                                    <p:animEffect transition="out" filter="fade">
                                      <p:cBhvr>
                                        <p:cTn id="14" dur="500"/>
                                        <p:tgtEl>
                                          <p:spTgt spid="1026"/>
                                        </p:tgtEl>
                                      </p:cBhvr>
                                    </p:animEffect>
                                    <p:set>
                                      <p:cBhvr>
                                        <p:cTn id="15"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paghetti"/>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040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pva glue in use"/>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p:cNvSpPr/>
          <p:nvPr/>
        </p:nvSpPr>
        <p:spPr>
          <a:xfrm>
            <a:off x="3979343" y="1270001"/>
            <a:ext cx="4233333" cy="7789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Events and event data</a:t>
            </a:r>
          </a:p>
        </p:txBody>
      </p:sp>
      <p:sp>
        <p:nvSpPr>
          <p:cNvPr id="4" name="Rectangle: Rounded Corners 3"/>
          <p:cNvSpPr/>
          <p:nvPr/>
        </p:nvSpPr>
        <p:spPr>
          <a:xfrm>
            <a:off x="3979342" y="3039538"/>
            <a:ext cx="4233333" cy="7789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Event handlers</a:t>
            </a:r>
          </a:p>
        </p:txBody>
      </p:sp>
      <p:sp>
        <p:nvSpPr>
          <p:cNvPr id="5" name="Rectangle: Rounded Corners 4"/>
          <p:cNvSpPr/>
          <p:nvPr/>
        </p:nvSpPr>
        <p:spPr>
          <a:xfrm>
            <a:off x="3979341" y="4809075"/>
            <a:ext cx="4233333" cy="7789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Event Manager</a:t>
            </a:r>
          </a:p>
        </p:txBody>
      </p:sp>
    </p:spTree>
    <p:extLst>
      <p:ext uri="{BB962C8B-B14F-4D97-AF65-F5344CB8AC3E}">
        <p14:creationId xmlns:p14="http://schemas.microsoft.com/office/powerpoint/2010/main" val="3105548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peed dating"/>
          <p:cNvPicPr>
            <a:picLocks noChangeAspect="1" noChangeArrowheads="1"/>
          </p:cNvPicPr>
          <p:nvPr/>
        </p:nvPicPr>
        <p:blipFill rotWithShape="1">
          <a:blip r:embed="rId3">
            <a:extLst>
              <a:ext uri="{28A0092B-C50C-407E-A947-70E740481C1C}">
                <a14:useLocalDpi xmlns:a14="http://schemas.microsoft.com/office/drawing/2010/main" val="0"/>
              </a:ext>
            </a:extLst>
          </a:blip>
          <a:srcRect l="1504" r="960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010" y="1997844"/>
            <a:ext cx="6096000" cy="2862322"/>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GB" dirty="0" err="1">
                <a:solidFill>
                  <a:srgbClr val="0000FF"/>
                </a:solidFill>
                <a:latin typeface="Consolas" panose="020B0609020204030204" pitchFamily="49" charset="0"/>
              </a:rPr>
              <a:t>enum</a:t>
            </a:r>
            <a:r>
              <a:rPr lang="en-GB" dirty="0">
                <a:solidFill>
                  <a:srgbClr val="000000"/>
                </a:solidFill>
                <a:latin typeface="Consolas" panose="020B0609020204030204" pitchFamily="49" charset="0"/>
              </a:rPr>
              <a:t> </a:t>
            </a:r>
            <a:r>
              <a:rPr lang="en-GB" dirty="0" err="1">
                <a:solidFill>
                  <a:srgbClr val="2B91AF"/>
                </a:solidFill>
                <a:latin typeface="Consolas" panose="020B0609020204030204" pitchFamily="49" charset="0"/>
              </a:rPr>
              <a:t>EventType</a:t>
            </a:r>
            <a:endParaRPr lang="en-GB" dirty="0">
              <a:solidFill>
                <a:srgbClr val="000000"/>
              </a:solidFill>
              <a:latin typeface="Consolas" panose="020B0609020204030204" pitchFamily="49" charset="0"/>
            </a:endParaRPr>
          </a:p>
          <a:p>
            <a:r>
              <a:rPr lang="en-GB" dirty="0">
                <a:solidFill>
                  <a:srgbClr val="000000"/>
                </a:solidFill>
                <a:latin typeface="Consolas" panose="020B0609020204030204" pitchFamily="49" charset="0"/>
              </a:rPr>
              <a:t>{</a:t>
            </a:r>
          </a:p>
          <a:p>
            <a:r>
              <a:rPr lang="en-GB" dirty="0">
                <a:solidFill>
                  <a:srgbClr val="2F4F4F"/>
                </a:solidFill>
                <a:latin typeface="Consolas" panose="020B0609020204030204" pitchFamily="49" charset="0"/>
              </a:rPr>
              <a:t>    </a:t>
            </a:r>
            <a:r>
              <a:rPr lang="en-GB" dirty="0" err="1">
                <a:solidFill>
                  <a:srgbClr val="2F4F4F"/>
                </a:solidFill>
                <a:latin typeface="Consolas" panose="020B0609020204030204" pitchFamily="49" charset="0"/>
              </a:rPr>
              <a:t>Event_Object_Moved</a:t>
            </a:r>
            <a:r>
              <a:rPr lang="en-GB" dirty="0">
                <a:solidFill>
                  <a:srgbClr val="000000"/>
                </a:solidFill>
                <a:latin typeface="Consolas" panose="020B0609020204030204" pitchFamily="49" charset="0"/>
              </a:rPr>
              <a:t>,</a:t>
            </a:r>
          </a:p>
          <a:p>
            <a:r>
              <a:rPr lang="en-GB" dirty="0">
                <a:solidFill>
                  <a:srgbClr val="2F4F4F"/>
                </a:solidFill>
                <a:latin typeface="Consolas" panose="020B0609020204030204" pitchFamily="49" charset="0"/>
              </a:rPr>
              <a:t>    </a:t>
            </a:r>
            <a:r>
              <a:rPr lang="en-GB" dirty="0" err="1">
                <a:solidFill>
                  <a:srgbClr val="2F4F4F"/>
                </a:solidFill>
                <a:latin typeface="Consolas" panose="020B0609020204030204" pitchFamily="49" charset="0"/>
              </a:rPr>
              <a:t>Event_Object_Destroyed</a:t>
            </a:r>
            <a:r>
              <a:rPr lang="en-GB" dirty="0">
                <a:solidFill>
                  <a:srgbClr val="000000"/>
                </a:solidFill>
                <a:latin typeface="Consolas" panose="020B0609020204030204" pitchFamily="49" charset="0"/>
              </a:rPr>
              <a:t>,</a:t>
            </a:r>
          </a:p>
          <a:p>
            <a:r>
              <a:rPr lang="en-GB" dirty="0">
                <a:solidFill>
                  <a:srgbClr val="2F4F4F"/>
                </a:solidFill>
                <a:latin typeface="Consolas" panose="020B0609020204030204" pitchFamily="49" charset="0"/>
              </a:rPr>
              <a:t>    </a:t>
            </a:r>
            <a:r>
              <a:rPr lang="en-GB" dirty="0" err="1">
                <a:solidFill>
                  <a:srgbClr val="2F4F4F"/>
                </a:solidFill>
                <a:latin typeface="Consolas" panose="020B0609020204030204" pitchFamily="49" charset="0"/>
              </a:rPr>
              <a:t>Event_Object_Created</a:t>
            </a:r>
            <a:r>
              <a:rPr lang="en-GB" dirty="0">
                <a:solidFill>
                  <a:srgbClr val="000000"/>
                </a:solidFill>
                <a:latin typeface="Consolas" panose="020B0609020204030204" pitchFamily="49" charset="0"/>
              </a:rPr>
              <a:t>,</a:t>
            </a:r>
          </a:p>
          <a:p>
            <a:r>
              <a:rPr lang="en-GB" dirty="0">
                <a:solidFill>
                  <a:srgbClr val="2F4F4F"/>
                </a:solidFill>
                <a:latin typeface="Consolas" panose="020B0609020204030204" pitchFamily="49" charset="0"/>
              </a:rPr>
              <a:t>    </a:t>
            </a:r>
            <a:r>
              <a:rPr lang="en-GB" dirty="0" err="1">
                <a:solidFill>
                  <a:srgbClr val="2F4F4F"/>
                </a:solidFill>
                <a:latin typeface="Consolas" panose="020B0609020204030204" pitchFamily="49" charset="0"/>
              </a:rPr>
              <a:t>Event_Guard_Alerted</a:t>
            </a:r>
            <a:r>
              <a:rPr lang="en-GB" dirty="0">
                <a:solidFill>
                  <a:srgbClr val="000000"/>
                </a:solidFill>
                <a:latin typeface="Consolas" panose="020B0609020204030204" pitchFamily="49" charset="0"/>
              </a:rPr>
              <a:t>,</a:t>
            </a:r>
          </a:p>
          <a:p>
            <a:r>
              <a:rPr lang="en-GB" dirty="0">
                <a:solidFill>
                  <a:srgbClr val="2F4F4F"/>
                </a:solidFill>
                <a:latin typeface="Consolas" panose="020B0609020204030204" pitchFamily="49" charset="0"/>
              </a:rPr>
              <a:t>    </a:t>
            </a:r>
            <a:r>
              <a:rPr lang="en-GB" dirty="0" err="1">
                <a:solidFill>
                  <a:srgbClr val="2F4F4F"/>
                </a:solidFill>
                <a:latin typeface="Consolas" panose="020B0609020204030204" pitchFamily="49" charset="0"/>
              </a:rPr>
              <a:t>Event_Guard_Picked_Nose</a:t>
            </a:r>
            <a:r>
              <a:rPr lang="en-GB" dirty="0">
                <a:solidFill>
                  <a:srgbClr val="000000"/>
                </a:solidFill>
                <a:latin typeface="Consolas" panose="020B0609020204030204" pitchFamily="49" charset="0"/>
              </a:rPr>
              <a:t>,</a:t>
            </a:r>
          </a:p>
          <a:p>
            <a:r>
              <a:rPr lang="en-GB" dirty="0">
                <a:solidFill>
                  <a:srgbClr val="000000"/>
                </a:solidFill>
                <a:latin typeface="Consolas" panose="020B0609020204030204" pitchFamily="49" charset="0"/>
              </a:rPr>
              <a:t>    ...</a:t>
            </a:r>
          </a:p>
          <a:p>
            <a:r>
              <a:rPr lang="en-GB" dirty="0">
                <a:solidFill>
                  <a:srgbClr val="2F4F4F"/>
                </a:solidFill>
                <a:latin typeface="Consolas" panose="020B0609020204030204" pitchFamily="49" charset="0"/>
              </a:rPr>
              <a:t>    </a:t>
            </a:r>
            <a:r>
              <a:rPr lang="en-GB" dirty="0" err="1">
                <a:solidFill>
                  <a:srgbClr val="2F4F4F"/>
                </a:solidFill>
                <a:latin typeface="Consolas" panose="020B0609020204030204" pitchFamily="49" charset="0"/>
              </a:rPr>
              <a:t>Event_Something_Happened</a:t>
            </a:r>
            <a:endParaRPr lang="en-GB" dirty="0">
              <a:solidFill>
                <a:srgbClr val="000000"/>
              </a:solidFill>
              <a:latin typeface="Consolas" panose="020B0609020204030204" pitchFamily="49" charset="0"/>
            </a:endParaRPr>
          </a:p>
          <a:p>
            <a:r>
              <a:rPr lang="en-GB"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val="427849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speed dating"/>
          <p:cNvPicPr>
            <a:picLocks noChangeAspect="1" noChangeArrowheads="1"/>
          </p:cNvPicPr>
          <p:nvPr/>
        </p:nvPicPr>
        <p:blipFill rotWithShape="1">
          <a:blip r:embed="rId3">
            <a:extLst>
              <a:ext uri="{28A0092B-C50C-407E-A947-70E740481C1C}">
                <a14:useLocalDpi xmlns:a14="http://schemas.microsoft.com/office/drawing/2010/main" val="0"/>
              </a:ext>
            </a:extLst>
          </a:blip>
          <a:srcRect l="1504" r="960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p:cNvSpPr/>
          <p:nvPr/>
        </p:nvSpPr>
        <p:spPr>
          <a:xfrm>
            <a:off x="1388542" y="1862663"/>
            <a:ext cx="4233333" cy="7789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GUIDs</a:t>
            </a:r>
          </a:p>
        </p:txBody>
      </p:sp>
      <p:sp>
        <p:nvSpPr>
          <p:cNvPr id="4" name="Rectangle: Rounded Corners 3"/>
          <p:cNvSpPr/>
          <p:nvPr/>
        </p:nvSpPr>
        <p:spPr>
          <a:xfrm>
            <a:off x="6798737" y="1862662"/>
            <a:ext cx="4233333" cy="7789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0xefbde6eb</a:t>
            </a:r>
          </a:p>
        </p:txBody>
      </p:sp>
      <p:sp>
        <p:nvSpPr>
          <p:cNvPr id="5" name="Rectangle: Rounded Corners 4"/>
          <p:cNvSpPr/>
          <p:nvPr/>
        </p:nvSpPr>
        <p:spPr>
          <a:xfrm>
            <a:off x="1388542" y="4114780"/>
            <a:ext cx="4233333" cy="7789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Strings</a:t>
            </a:r>
          </a:p>
        </p:txBody>
      </p:sp>
      <p:sp>
        <p:nvSpPr>
          <p:cNvPr id="6" name="Rectangle: Rounded Corners 5"/>
          <p:cNvSpPr/>
          <p:nvPr/>
        </p:nvSpPr>
        <p:spPr>
          <a:xfrm>
            <a:off x="6798737" y="4114779"/>
            <a:ext cx="4233333" cy="7789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r>
              <a:rPr lang="en-GB" dirty="0" err="1"/>
              <a:t>event_explosion</a:t>
            </a:r>
            <a:r>
              <a:rPr lang="en-GB" dirty="0"/>
              <a:t>”</a:t>
            </a:r>
          </a:p>
        </p:txBody>
      </p:sp>
      <p:sp>
        <p:nvSpPr>
          <p:cNvPr id="7" name="Rectangle: Rounded Corners 6"/>
          <p:cNvSpPr/>
          <p:nvPr/>
        </p:nvSpPr>
        <p:spPr>
          <a:xfrm>
            <a:off x="6790271" y="4114779"/>
            <a:ext cx="4233333" cy="7789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6d087ecb8831b4ff6467e4ee30fe5f04</a:t>
            </a:r>
          </a:p>
        </p:txBody>
      </p:sp>
    </p:spTree>
    <p:extLst>
      <p:ext uri="{BB962C8B-B14F-4D97-AF65-F5344CB8AC3E}">
        <p14:creationId xmlns:p14="http://schemas.microsoft.com/office/powerpoint/2010/main" val="32390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argument"/>
          <p:cNvPicPr>
            <a:picLocks noChangeAspect="1" noChangeArrowheads="1"/>
          </p:cNvPicPr>
          <p:nvPr/>
        </p:nvPicPr>
        <p:blipFill rotWithShape="1">
          <a:blip r:embed="rId3">
            <a:extLst>
              <a:ext uri="{28A0092B-C50C-407E-A947-70E740481C1C}">
                <a14:useLocalDpi xmlns:a14="http://schemas.microsoft.com/office/drawing/2010/main" val="0"/>
              </a:ext>
            </a:extLst>
          </a:blip>
          <a:srcRect l="7681" r="343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01543" y="2551842"/>
            <a:ext cx="4588933" cy="17543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solidFill>
                  <a:srgbClr val="0000FF"/>
                </a:solidFill>
                <a:latin typeface="Consolas" panose="020B0609020204030204" pitchFamily="49" charset="0"/>
              </a:rPr>
              <a:t>class</a:t>
            </a:r>
            <a:r>
              <a:rPr lang="en-GB" dirty="0">
                <a:solidFill>
                  <a:srgbClr val="000000"/>
                </a:solidFill>
                <a:latin typeface="Consolas" panose="020B0609020204030204" pitchFamily="49" charset="0"/>
              </a:rPr>
              <a:t> </a:t>
            </a:r>
            <a:r>
              <a:rPr lang="en-GB" dirty="0" err="1">
                <a:solidFill>
                  <a:srgbClr val="2B91AF"/>
                </a:solidFill>
                <a:latin typeface="Consolas" panose="020B0609020204030204" pitchFamily="49" charset="0"/>
              </a:rPr>
              <a:t>ExplosionEvent</a:t>
            </a:r>
            <a:r>
              <a:rPr lang="en-GB" dirty="0">
                <a:solidFill>
                  <a:srgbClr val="000000"/>
                </a:solidFill>
                <a:latin typeface="Consolas" panose="020B0609020204030204" pitchFamily="49" charset="0"/>
              </a:rPr>
              <a:t> : </a:t>
            </a:r>
            <a:r>
              <a:rPr lang="en-GB" dirty="0">
                <a:solidFill>
                  <a:srgbClr val="2B91AF"/>
                </a:solidFill>
                <a:latin typeface="Consolas" panose="020B0609020204030204" pitchFamily="49" charset="0"/>
              </a:rPr>
              <a:t>Event</a:t>
            </a:r>
            <a:endParaRPr lang="en-GB" dirty="0">
              <a:solidFill>
                <a:srgbClr val="000000"/>
              </a:solidFill>
              <a:latin typeface="Consolas" panose="020B0609020204030204" pitchFamily="49" charset="0"/>
            </a:endParaRPr>
          </a:p>
          <a:p>
            <a:r>
              <a:rPr lang="en-GB" dirty="0">
                <a:solidFill>
                  <a:srgbClr val="000000"/>
                </a:solidFill>
                <a:latin typeface="Consolas" panose="020B0609020204030204" pitchFamily="49" charset="0"/>
              </a:rPr>
              <a:t>{</a:t>
            </a:r>
          </a:p>
          <a:p>
            <a:r>
              <a:rPr lang="en-GB" dirty="0">
                <a:solidFill>
                  <a:srgbClr val="2B91AF"/>
                </a:solidFill>
                <a:latin typeface="Consolas" panose="020B0609020204030204" pitchFamily="49" charset="0"/>
              </a:rPr>
              <a:t>    Vector3</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center</a:t>
            </a:r>
            <a:r>
              <a:rPr lang="en-GB" dirty="0">
                <a:solidFill>
                  <a:srgbClr val="000000"/>
                </a:solidFill>
                <a:latin typeface="Consolas" panose="020B0609020204030204" pitchFamily="49" charset="0"/>
              </a:rPr>
              <a:t>;</a:t>
            </a:r>
          </a:p>
          <a:p>
            <a:r>
              <a:rPr lang="en-GB" dirty="0">
                <a:solidFill>
                  <a:srgbClr val="0000FF"/>
                </a:solidFill>
                <a:latin typeface="Consolas" panose="020B0609020204030204" pitchFamily="49" charset="0"/>
              </a:rPr>
              <a:t>    float</a:t>
            </a:r>
            <a:r>
              <a:rPr lang="en-GB" dirty="0">
                <a:solidFill>
                  <a:srgbClr val="000000"/>
                </a:solidFill>
                <a:latin typeface="Consolas" panose="020B0609020204030204" pitchFamily="49" charset="0"/>
              </a:rPr>
              <a:t> damage;</a:t>
            </a:r>
          </a:p>
          <a:p>
            <a:r>
              <a:rPr lang="en-GB" dirty="0">
                <a:solidFill>
                  <a:srgbClr val="0000FF"/>
                </a:solidFill>
                <a:latin typeface="Consolas" panose="020B0609020204030204" pitchFamily="49" charset="0"/>
              </a:rPr>
              <a:t>    float</a:t>
            </a:r>
            <a:r>
              <a:rPr lang="en-GB" dirty="0">
                <a:solidFill>
                  <a:srgbClr val="000000"/>
                </a:solidFill>
                <a:latin typeface="Consolas" panose="020B0609020204030204" pitchFamily="49" charset="0"/>
              </a:rPr>
              <a:t> radius;</a:t>
            </a:r>
          </a:p>
          <a:p>
            <a:r>
              <a:rPr lang="en-GB" dirty="0">
                <a:solidFill>
                  <a:srgbClr val="000000"/>
                </a:solidFill>
                <a:latin typeface="Consolas" panose="020B0609020204030204" pitchFamily="49" charset="0"/>
              </a:rPr>
              <a:t>};</a:t>
            </a:r>
            <a:endParaRPr lang="en-GB" dirty="0"/>
          </a:p>
        </p:txBody>
      </p:sp>
      <p:sp>
        <p:nvSpPr>
          <p:cNvPr id="3" name="Rectangle 2"/>
          <p:cNvSpPr/>
          <p:nvPr/>
        </p:nvSpPr>
        <p:spPr>
          <a:xfrm>
            <a:off x="3048000" y="474345"/>
            <a:ext cx="6096000" cy="590931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GB" dirty="0">
                <a:solidFill>
                  <a:srgbClr val="0000FF"/>
                </a:solidFill>
                <a:latin typeface="Consolas" panose="020B0609020204030204" pitchFamily="49" charset="0"/>
              </a:rPr>
              <a:t>struct</a:t>
            </a:r>
            <a:r>
              <a:rPr lang="en-GB" dirty="0">
                <a:solidFill>
                  <a:srgbClr val="000000"/>
                </a:solidFill>
                <a:latin typeface="Consolas" panose="020B0609020204030204" pitchFamily="49" charset="0"/>
              </a:rPr>
              <a:t> </a:t>
            </a:r>
            <a:r>
              <a:rPr lang="en-GB" dirty="0">
                <a:solidFill>
                  <a:srgbClr val="2B91AF"/>
                </a:solidFill>
                <a:latin typeface="Consolas" panose="020B0609020204030204" pitchFamily="49" charset="0"/>
              </a:rPr>
              <a:t>Variant</a:t>
            </a:r>
            <a:endParaRPr lang="en-GB" dirty="0">
              <a:solidFill>
                <a:srgbClr val="000000"/>
              </a:solidFill>
              <a:latin typeface="Consolas" panose="020B0609020204030204" pitchFamily="49" charset="0"/>
            </a:endParaRPr>
          </a:p>
          <a:p>
            <a:r>
              <a:rPr lang="en-GB" dirty="0">
                <a:solidFill>
                  <a:srgbClr val="000000"/>
                </a:solidFill>
                <a:latin typeface="Consolas" panose="020B0609020204030204" pitchFamily="49" charset="0"/>
              </a:rPr>
              <a:t>{</a:t>
            </a:r>
          </a:p>
          <a:p>
            <a:r>
              <a:rPr lang="en-GB" dirty="0">
                <a:solidFill>
                  <a:srgbClr val="0000FF"/>
                </a:solidFill>
                <a:latin typeface="Consolas" panose="020B0609020204030204" pitchFamily="49" charset="0"/>
              </a:rPr>
              <a:t>    </a:t>
            </a:r>
            <a:r>
              <a:rPr lang="en-GB" dirty="0" err="1">
                <a:solidFill>
                  <a:srgbClr val="0000FF"/>
                </a:solidFill>
                <a:latin typeface="Consolas" panose="020B0609020204030204" pitchFamily="49" charset="0"/>
              </a:rPr>
              <a:t>enum</a:t>
            </a:r>
            <a:r>
              <a:rPr lang="en-GB" dirty="0">
                <a:solidFill>
                  <a:srgbClr val="000000"/>
                </a:solidFill>
                <a:latin typeface="Consolas" panose="020B0609020204030204" pitchFamily="49" charset="0"/>
              </a:rPr>
              <a:t> </a:t>
            </a:r>
            <a:r>
              <a:rPr lang="en-GB" dirty="0">
                <a:solidFill>
                  <a:srgbClr val="2B91AF"/>
                </a:solidFill>
                <a:latin typeface="Consolas" panose="020B0609020204030204" pitchFamily="49" charset="0"/>
              </a:rPr>
              <a:t>Type</a:t>
            </a:r>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    </a:t>
            </a:r>
            <a:r>
              <a:rPr lang="en-GB" dirty="0">
                <a:solidFill>
                  <a:srgbClr val="000000"/>
                </a:solidFill>
                <a:latin typeface="Consolas" panose="020B0609020204030204" pitchFamily="49" charset="0"/>
              </a:rPr>
              <a:t>{</a:t>
            </a:r>
          </a:p>
          <a:p>
            <a:r>
              <a:rPr lang="en-GB" dirty="0">
                <a:solidFill>
                  <a:srgbClr val="2F4F4F"/>
                </a:solidFill>
                <a:latin typeface="Consolas" panose="020B0609020204030204" pitchFamily="49" charset="0"/>
              </a:rPr>
              <a:t>        TYPE_INTEGER</a:t>
            </a:r>
            <a:r>
              <a:rPr lang="en-GB" dirty="0">
                <a:solidFill>
                  <a:srgbClr val="000000"/>
                </a:solidFill>
                <a:latin typeface="Consolas" panose="020B0609020204030204" pitchFamily="49" charset="0"/>
              </a:rPr>
              <a:t>,</a:t>
            </a:r>
          </a:p>
          <a:p>
            <a:r>
              <a:rPr lang="en-GB" dirty="0">
                <a:solidFill>
                  <a:srgbClr val="2F4F4F"/>
                </a:solidFill>
                <a:latin typeface="Consolas" panose="020B0609020204030204" pitchFamily="49" charset="0"/>
              </a:rPr>
              <a:t>        TYPE_FLOAT</a:t>
            </a:r>
            <a:r>
              <a:rPr lang="en-GB" dirty="0">
                <a:solidFill>
                  <a:srgbClr val="000000"/>
                </a:solidFill>
                <a:latin typeface="Consolas" panose="020B0609020204030204" pitchFamily="49" charset="0"/>
              </a:rPr>
              <a:t>,</a:t>
            </a:r>
          </a:p>
          <a:p>
            <a:r>
              <a:rPr lang="en-GB" dirty="0">
                <a:solidFill>
                  <a:srgbClr val="2F4F4F"/>
                </a:solidFill>
                <a:latin typeface="Consolas" panose="020B0609020204030204" pitchFamily="49" charset="0"/>
              </a:rPr>
              <a:t>        TYPE_BOOL</a:t>
            </a:r>
            <a:r>
              <a:rPr lang="en-GB" dirty="0">
                <a:solidFill>
                  <a:srgbClr val="000000"/>
                </a:solidFill>
                <a:latin typeface="Consolas" panose="020B0609020204030204" pitchFamily="49" charset="0"/>
              </a:rPr>
              <a:t>,</a:t>
            </a:r>
          </a:p>
          <a:p>
            <a:r>
              <a:rPr lang="en-GB" dirty="0">
                <a:solidFill>
                  <a:srgbClr val="2F4F4F"/>
                </a:solidFill>
                <a:latin typeface="Consolas" panose="020B0609020204030204" pitchFamily="49" charset="0"/>
              </a:rPr>
              <a:t>        TYPE_STRING_ID</a:t>
            </a:r>
            <a:r>
              <a:rPr lang="en-GB" dirty="0">
                <a:solidFill>
                  <a:srgbClr val="000000"/>
                </a:solidFill>
                <a:latin typeface="Consolas" panose="020B0609020204030204" pitchFamily="49" charset="0"/>
              </a:rPr>
              <a:t>,</a:t>
            </a:r>
          </a:p>
          <a:p>
            <a:r>
              <a:rPr lang="en-GB" dirty="0">
                <a:solidFill>
                  <a:srgbClr val="2F4F4F"/>
                </a:solidFill>
                <a:latin typeface="Consolas" panose="020B0609020204030204" pitchFamily="49" charset="0"/>
              </a:rPr>
              <a:t>        TYPE_COUNT</a:t>
            </a:r>
            <a:endParaRPr lang="en-GB" dirty="0">
              <a:solidFill>
                <a:srgbClr val="000000"/>
              </a:solidFill>
              <a:latin typeface="Consolas" panose="020B0609020204030204" pitchFamily="49" charset="0"/>
            </a:endParaRPr>
          </a:p>
          <a:p>
            <a:r>
              <a:rPr lang="en-GB" dirty="0">
                <a:solidFill>
                  <a:srgbClr val="000000"/>
                </a:solidFill>
                <a:latin typeface="Consolas" panose="020B0609020204030204" pitchFamily="49" charset="0"/>
              </a:rPr>
              <a:t>    };</a:t>
            </a:r>
          </a:p>
          <a:p>
            <a:endParaRPr lang="en-GB" dirty="0">
              <a:solidFill>
                <a:srgbClr val="000000"/>
              </a:solidFill>
              <a:latin typeface="Consolas" panose="020B0609020204030204" pitchFamily="49" charset="0"/>
            </a:endParaRPr>
          </a:p>
          <a:p>
            <a:r>
              <a:rPr lang="en-GB" dirty="0">
                <a:solidFill>
                  <a:srgbClr val="2B91AF"/>
                </a:solidFill>
                <a:latin typeface="Consolas" panose="020B0609020204030204" pitchFamily="49" charset="0"/>
              </a:rPr>
              <a:t>    Type</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type</a:t>
            </a:r>
            <a:r>
              <a:rPr lang="en-GB" dirty="0">
                <a:solidFill>
                  <a:srgbClr val="000000"/>
                </a:solidFill>
                <a:latin typeface="Consolas" panose="020B0609020204030204" pitchFamily="49" charset="0"/>
              </a:rPr>
              <a:t>;</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    union </a:t>
            </a:r>
            <a:endParaRPr lang="en-GB" dirty="0">
              <a:solidFill>
                <a:srgbClr val="000000"/>
              </a:solidFill>
              <a:latin typeface="Consolas" panose="020B0609020204030204" pitchFamily="49" charset="0"/>
            </a:endParaRPr>
          </a:p>
          <a:p>
            <a:r>
              <a:rPr lang="en-GB" dirty="0">
                <a:solidFill>
                  <a:srgbClr val="000000"/>
                </a:solidFill>
                <a:latin typeface="Consolas" panose="020B0609020204030204" pitchFamily="49" charset="0"/>
              </a:rPr>
              <a:t>    {</a:t>
            </a:r>
          </a:p>
          <a:p>
            <a:r>
              <a:rPr lang="en-GB" dirty="0">
                <a:solidFill>
                  <a:srgbClr val="0000FF"/>
                </a:solidFill>
                <a:latin typeface="Consolas" panose="020B0609020204030204" pitchFamily="49" charset="0"/>
              </a:rPr>
              <a:t>        </a:t>
            </a:r>
            <a:r>
              <a:rPr lang="en-GB" dirty="0" err="1">
                <a:solidFill>
                  <a:srgbClr val="0000FF"/>
                </a:solidFill>
                <a:latin typeface="Consolas" panose="020B0609020204030204" pitchFamily="49" charset="0"/>
              </a:rPr>
              <a:t>int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asInteger</a:t>
            </a:r>
            <a:r>
              <a:rPr lang="en-GB" dirty="0">
                <a:solidFill>
                  <a:srgbClr val="000000"/>
                </a:solidFill>
                <a:latin typeface="Consolas" panose="020B0609020204030204" pitchFamily="49" charset="0"/>
              </a:rPr>
              <a:t>;</a:t>
            </a:r>
          </a:p>
          <a:p>
            <a:r>
              <a:rPr lang="en-GB" dirty="0">
                <a:solidFill>
                  <a:srgbClr val="0000FF"/>
                </a:solidFill>
                <a:latin typeface="Consolas" panose="020B0609020204030204" pitchFamily="49" charset="0"/>
              </a:rPr>
              <a:t>        float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asFloat</a:t>
            </a:r>
            <a:r>
              <a:rPr lang="en-GB" dirty="0">
                <a:solidFill>
                  <a:srgbClr val="000000"/>
                </a:solidFill>
                <a:latin typeface="Consolas" panose="020B0609020204030204" pitchFamily="49" charset="0"/>
              </a:rPr>
              <a:t>;</a:t>
            </a:r>
          </a:p>
          <a:p>
            <a:r>
              <a:rPr lang="en-GB" dirty="0">
                <a:solidFill>
                  <a:srgbClr val="0000FF"/>
                </a:solidFill>
                <a:latin typeface="Consolas" panose="020B0609020204030204" pitchFamily="49" charset="0"/>
              </a:rPr>
              <a:t>        bool</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asBool</a:t>
            </a:r>
            <a:r>
              <a:rPr lang="en-GB" dirty="0">
                <a:solidFill>
                  <a:srgbClr val="000000"/>
                </a:solidFill>
                <a:latin typeface="Consolas" panose="020B0609020204030204" pitchFamily="49" charset="0"/>
              </a:rPr>
              <a:t>;</a:t>
            </a:r>
          </a:p>
          <a:p>
            <a:r>
              <a:rPr lang="en-GB" dirty="0">
                <a:solidFill>
                  <a:srgbClr val="0000FF"/>
                </a:solidFill>
                <a:latin typeface="Consolas" panose="020B0609020204030204" pitchFamily="49" charset="0"/>
              </a:rPr>
              <a:t>        unsigned</a:t>
            </a:r>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long</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asStringId</a:t>
            </a:r>
            <a:r>
              <a:rPr lang="en-GB" dirty="0">
                <a:solidFill>
                  <a:srgbClr val="000000"/>
                </a:solidFill>
                <a:latin typeface="Consolas" panose="020B0609020204030204" pitchFamily="49" charset="0"/>
              </a:rPr>
              <a:t>;</a:t>
            </a:r>
          </a:p>
          <a:p>
            <a:r>
              <a:rPr lang="en-GB" dirty="0">
                <a:solidFill>
                  <a:srgbClr val="000000"/>
                </a:solidFill>
                <a:latin typeface="Consolas" panose="020B0609020204030204" pitchFamily="49" charset="0"/>
              </a:rPr>
              <a:t>    };</a:t>
            </a:r>
          </a:p>
          <a:p>
            <a:r>
              <a:rPr lang="en-GB"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val="117032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argument"/>
          <p:cNvPicPr>
            <a:picLocks noChangeAspect="1" noChangeArrowheads="1"/>
          </p:cNvPicPr>
          <p:nvPr/>
        </p:nvPicPr>
        <p:blipFill rotWithShape="1">
          <a:blip r:embed="rId3">
            <a:extLst>
              <a:ext uri="{28A0092B-C50C-407E-A947-70E740481C1C}">
                <a14:useLocalDpi xmlns:a14="http://schemas.microsoft.com/office/drawing/2010/main" val="0"/>
              </a:ext>
            </a:extLst>
          </a:blip>
          <a:srcRect l="7681" r="343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556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dog handler"/>
          <p:cNvPicPr>
            <a:picLocks noChangeAspect="1" noChangeArrowheads="1"/>
          </p:cNvPicPr>
          <p:nvPr/>
        </p:nvPicPr>
        <p:blipFill rotWithShape="1">
          <a:blip r:embed="rId3">
            <a:extLst>
              <a:ext uri="{28A0092B-C50C-407E-A947-70E740481C1C}">
                <a14:useLocalDpi xmlns:a14="http://schemas.microsoft.com/office/drawing/2010/main" val="0"/>
              </a:ext>
            </a:extLst>
          </a:blip>
          <a:srcRect t="11283" b="41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218267" y="889844"/>
            <a:ext cx="7755466" cy="507831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solidFill>
                  <a:srgbClr val="0000FF"/>
                </a:solidFill>
                <a:latin typeface="Consolas" panose="020B0609020204030204" pitchFamily="49" charset="0"/>
              </a:rPr>
              <a:t>virtual</a:t>
            </a:r>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void</a:t>
            </a:r>
            <a:r>
              <a:rPr lang="en-GB" dirty="0">
                <a:solidFill>
                  <a:srgbClr val="000000"/>
                </a:solidFill>
                <a:latin typeface="Consolas" panose="020B0609020204030204" pitchFamily="49" charset="0"/>
              </a:rPr>
              <a:t> Object::</a:t>
            </a:r>
            <a:r>
              <a:rPr lang="en-GB" dirty="0" err="1">
                <a:solidFill>
                  <a:srgbClr val="000000"/>
                </a:solidFill>
                <a:latin typeface="Consolas" panose="020B0609020204030204" pitchFamily="49" charset="0"/>
              </a:rPr>
              <a:t>OnEvent</a:t>
            </a:r>
            <a:r>
              <a:rPr lang="en-GB" dirty="0">
                <a:solidFill>
                  <a:srgbClr val="000000"/>
                </a:solidFill>
                <a:latin typeface="Consolas" panose="020B0609020204030204" pitchFamily="49" charset="0"/>
              </a:rPr>
              <a:t>(</a:t>
            </a:r>
            <a:r>
              <a:rPr lang="en-GB" dirty="0">
                <a:solidFill>
                  <a:srgbClr val="2B91AF"/>
                </a:solidFill>
                <a:latin typeface="Consolas" panose="020B0609020204030204" pitchFamily="49" charset="0"/>
              </a:rPr>
              <a:t>Event</a:t>
            </a:r>
            <a:r>
              <a:rPr lang="en-GB" dirty="0">
                <a:solidFill>
                  <a:srgbClr val="000000"/>
                </a:solidFill>
                <a:latin typeface="Consolas" panose="020B0609020204030204" pitchFamily="49" charset="0"/>
              </a:rPr>
              <a:t> &amp;</a:t>
            </a:r>
            <a:r>
              <a:rPr lang="en-GB" dirty="0">
                <a:solidFill>
                  <a:srgbClr val="808080"/>
                </a:solidFill>
                <a:latin typeface="Consolas" panose="020B0609020204030204" pitchFamily="49" charset="0"/>
              </a:rPr>
              <a:t>event</a:t>
            </a:r>
            <a:r>
              <a:rPr lang="en-GB" dirty="0">
                <a:solidFill>
                  <a:srgbClr val="000000"/>
                </a:solidFill>
                <a:latin typeface="Consolas" panose="020B0609020204030204" pitchFamily="49" charset="0"/>
              </a:rPr>
              <a:t>)</a:t>
            </a:r>
          </a:p>
          <a:p>
            <a:r>
              <a:rPr lang="en-GB" dirty="0">
                <a:solidFill>
                  <a:srgbClr val="000000"/>
                </a:solidFill>
                <a:latin typeface="Consolas" panose="020B0609020204030204" pitchFamily="49" charset="0"/>
              </a:rPr>
              <a:t>{</a:t>
            </a:r>
          </a:p>
          <a:p>
            <a:r>
              <a:rPr lang="en-GB" dirty="0">
                <a:solidFill>
                  <a:srgbClr val="0000FF"/>
                </a:solidFill>
                <a:latin typeface="Consolas" panose="020B0609020204030204" pitchFamily="49" charset="0"/>
              </a:rPr>
              <a:t>    switch</a:t>
            </a:r>
            <a:r>
              <a:rPr lang="en-GB" dirty="0">
                <a:solidFill>
                  <a:srgbClr val="000000"/>
                </a:solidFill>
                <a:latin typeface="Consolas" panose="020B0609020204030204" pitchFamily="49" charset="0"/>
              </a:rPr>
              <a:t> (</a:t>
            </a:r>
            <a:r>
              <a:rPr lang="en-GB" dirty="0" err="1">
                <a:solidFill>
                  <a:srgbClr val="808080"/>
                </a:solidFill>
                <a:latin typeface="Consolas" panose="020B0609020204030204" pitchFamily="49" charset="0"/>
              </a:rPr>
              <a:t>event</a:t>
            </a:r>
            <a:r>
              <a:rPr lang="en-GB" dirty="0" err="1">
                <a:solidFill>
                  <a:srgbClr val="000000"/>
                </a:solidFill>
                <a:latin typeface="Consolas" panose="020B0609020204030204" pitchFamily="49" charset="0"/>
              </a:rPr>
              <a:t>.type</a:t>
            </a:r>
            <a:r>
              <a:rPr lang="en-GB" dirty="0">
                <a:solidFill>
                  <a:srgbClr val="000000"/>
                </a:solidFill>
                <a:latin typeface="Consolas" panose="020B0609020204030204" pitchFamily="49" charset="0"/>
              </a:rPr>
              <a:t>)</a:t>
            </a:r>
          </a:p>
          <a:p>
            <a:r>
              <a:rPr lang="en-GB" dirty="0">
                <a:solidFill>
                  <a:srgbClr val="000000"/>
                </a:solidFill>
                <a:latin typeface="Consolas" panose="020B0609020204030204" pitchFamily="49" charset="0"/>
              </a:rPr>
              <a:t>    {</a:t>
            </a:r>
          </a:p>
          <a:p>
            <a:r>
              <a:rPr lang="en-GB" dirty="0">
                <a:solidFill>
                  <a:srgbClr val="0000FF"/>
                </a:solidFill>
                <a:latin typeface="Consolas" panose="020B0609020204030204" pitchFamily="49" charset="0"/>
              </a:rPr>
              <a:t>    case</a:t>
            </a:r>
            <a:r>
              <a:rPr lang="en-GB" dirty="0">
                <a:solidFill>
                  <a:srgbClr val="000000"/>
                </a:solidFill>
                <a:latin typeface="Consolas" panose="020B0609020204030204" pitchFamily="49" charset="0"/>
              </a:rPr>
              <a:t> SID(</a:t>
            </a:r>
            <a:r>
              <a:rPr lang="en-GB" dirty="0">
                <a:solidFill>
                  <a:srgbClr val="A31515"/>
                </a:solidFill>
                <a:latin typeface="Consolas" panose="020B0609020204030204" pitchFamily="49" charset="0"/>
              </a:rPr>
              <a:t>'</a:t>
            </a:r>
            <a:r>
              <a:rPr lang="en-GB" dirty="0" err="1">
                <a:solidFill>
                  <a:srgbClr val="A31515"/>
                </a:solidFill>
                <a:latin typeface="Consolas" panose="020B0609020204030204" pitchFamily="49" charset="0"/>
              </a:rPr>
              <a:t>Event_Attack</a:t>
            </a:r>
            <a:r>
              <a:rPr lang="en-GB" dirty="0">
                <a:solidFill>
                  <a:srgbClr val="A31515"/>
                </a:solidFill>
                <a:latin typeface="Consolas" panose="020B0609020204030204" pitchFamily="49" charset="0"/>
              </a:rPr>
              <a:t>'</a:t>
            </a:r>
            <a:r>
              <a:rPr lang="en-GB" dirty="0">
                <a:solidFill>
                  <a:srgbClr val="000000"/>
                </a:solidFill>
                <a:latin typeface="Consolas" panose="020B0609020204030204" pitchFamily="49" charset="0"/>
              </a:rPr>
              <a:t>):</a:t>
            </a:r>
          </a:p>
          <a:p>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RespondToAttack</a:t>
            </a:r>
            <a:r>
              <a:rPr lang="en-GB" dirty="0">
                <a:solidFill>
                  <a:srgbClr val="000000"/>
                </a:solidFill>
                <a:latin typeface="Consolas" panose="020B0609020204030204" pitchFamily="49" charset="0"/>
              </a:rPr>
              <a:t>(</a:t>
            </a:r>
            <a:r>
              <a:rPr lang="en-GB" dirty="0" err="1">
                <a:solidFill>
                  <a:srgbClr val="808080"/>
                </a:solidFill>
                <a:latin typeface="Consolas" panose="020B0609020204030204" pitchFamily="49" charset="0"/>
              </a:rPr>
              <a:t>event</a:t>
            </a:r>
            <a:r>
              <a:rPr lang="en-GB" dirty="0" err="1">
                <a:solidFill>
                  <a:srgbClr val="000000"/>
                </a:solidFill>
                <a:latin typeface="Consolas" panose="020B0609020204030204" pitchFamily="49" charset="0"/>
              </a:rPr>
              <a:t>.GetAttackInfo</a:t>
            </a:r>
            <a:r>
              <a:rPr lang="en-GB" dirty="0">
                <a:solidFill>
                  <a:srgbClr val="000000"/>
                </a:solidFill>
                <a:latin typeface="Consolas" panose="020B0609020204030204" pitchFamily="49" charset="0"/>
              </a:rPr>
              <a:t>());</a:t>
            </a:r>
          </a:p>
          <a:p>
            <a:r>
              <a:rPr lang="en-GB" dirty="0">
                <a:solidFill>
                  <a:srgbClr val="0000FF"/>
                </a:solidFill>
                <a:latin typeface="Consolas" panose="020B0609020204030204" pitchFamily="49" charset="0"/>
              </a:rPr>
              <a:t>        break</a:t>
            </a:r>
            <a:r>
              <a:rPr lang="en-GB" dirty="0">
                <a:solidFill>
                  <a:srgbClr val="000000"/>
                </a:solidFill>
                <a:latin typeface="Consolas" panose="020B0609020204030204" pitchFamily="49" charset="0"/>
              </a:rPr>
              <a:t>;</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    case</a:t>
            </a:r>
            <a:r>
              <a:rPr lang="en-GB" dirty="0">
                <a:solidFill>
                  <a:srgbClr val="000000"/>
                </a:solidFill>
                <a:latin typeface="Consolas" panose="020B0609020204030204" pitchFamily="49" charset="0"/>
              </a:rPr>
              <a:t> SID(</a:t>
            </a:r>
            <a:r>
              <a:rPr lang="en-GB" dirty="0">
                <a:solidFill>
                  <a:srgbClr val="A31515"/>
                </a:solidFill>
                <a:latin typeface="Consolas" panose="020B0609020204030204" pitchFamily="49" charset="0"/>
              </a:rPr>
              <a:t>'</a:t>
            </a:r>
            <a:r>
              <a:rPr lang="en-GB" dirty="0" err="1">
                <a:solidFill>
                  <a:srgbClr val="A31515"/>
                </a:solidFill>
                <a:latin typeface="Consolas" panose="020B0609020204030204" pitchFamily="49" charset="0"/>
              </a:rPr>
              <a:t>Event_Health_Pack</a:t>
            </a:r>
            <a:r>
              <a:rPr lang="en-GB" dirty="0">
                <a:solidFill>
                  <a:srgbClr val="A31515"/>
                </a:solidFill>
                <a:latin typeface="Consolas" panose="020B0609020204030204" pitchFamily="49" charset="0"/>
              </a:rPr>
              <a:t>'</a:t>
            </a:r>
            <a:r>
              <a:rPr lang="en-GB" dirty="0">
                <a:solidFill>
                  <a:srgbClr val="000000"/>
                </a:solidFill>
                <a:latin typeface="Consolas" panose="020B0609020204030204" pitchFamily="49" charset="0"/>
              </a:rPr>
              <a:t>):</a:t>
            </a:r>
          </a:p>
          <a:p>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AddHealth</a:t>
            </a:r>
            <a:r>
              <a:rPr lang="en-GB" dirty="0">
                <a:solidFill>
                  <a:srgbClr val="000000"/>
                </a:solidFill>
                <a:latin typeface="Consolas" panose="020B0609020204030204" pitchFamily="49" charset="0"/>
              </a:rPr>
              <a:t>(</a:t>
            </a:r>
            <a:r>
              <a:rPr lang="en-GB" dirty="0" err="1">
                <a:solidFill>
                  <a:srgbClr val="808080"/>
                </a:solidFill>
                <a:latin typeface="Consolas" panose="020B0609020204030204" pitchFamily="49" charset="0"/>
              </a:rPr>
              <a:t>event</a:t>
            </a:r>
            <a:r>
              <a:rPr lang="en-GB" dirty="0" err="1">
                <a:solidFill>
                  <a:srgbClr val="000000"/>
                </a:solidFill>
                <a:latin typeface="Consolas" panose="020B0609020204030204" pitchFamily="49" charset="0"/>
              </a:rPr>
              <a:t>.GetHealthPack</a:t>
            </a:r>
            <a:r>
              <a:rPr lang="en-GB" dirty="0">
                <a:solidFill>
                  <a:srgbClr val="000000"/>
                </a:solidFill>
                <a:latin typeface="Consolas" panose="020B0609020204030204" pitchFamily="49" charset="0"/>
              </a:rPr>
              <a:t>().</a:t>
            </a:r>
            <a:r>
              <a:rPr lang="en-GB" dirty="0" err="1">
                <a:solidFill>
                  <a:srgbClr val="000000"/>
                </a:solidFill>
                <a:latin typeface="Consolas" panose="020B0609020204030204" pitchFamily="49" charset="0"/>
              </a:rPr>
              <a:t>GetHealth</a:t>
            </a:r>
            <a:r>
              <a:rPr lang="en-GB" dirty="0">
                <a:solidFill>
                  <a:srgbClr val="000000"/>
                </a:solidFill>
                <a:latin typeface="Consolas" panose="020B0609020204030204" pitchFamily="49" charset="0"/>
              </a:rPr>
              <a:t>());</a:t>
            </a:r>
          </a:p>
          <a:p>
            <a:r>
              <a:rPr lang="en-GB" dirty="0">
                <a:solidFill>
                  <a:srgbClr val="0000FF"/>
                </a:solidFill>
                <a:latin typeface="Consolas" panose="020B0609020204030204" pitchFamily="49" charset="0"/>
              </a:rPr>
              <a:t>        break</a:t>
            </a:r>
            <a:r>
              <a:rPr lang="en-GB" dirty="0">
                <a:solidFill>
                  <a:srgbClr val="000000"/>
                </a:solidFill>
                <a:latin typeface="Consolas" panose="020B0609020204030204" pitchFamily="49" charset="0"/>
              </a:rPr>
              <a:t>;</a:t>
            </a:r>
          </a:p>
          <a:p>
            <a:endParaRPr lang="en-GB" dirty="0">
              <a:solidFill>
                <a:srgbClr val="000000"/>
              </a:solidFill>
              <a:latin typeface="Consolas" panose="020B0609020204030204" pitchFamily="49" charset="0"/>
            </a:endParaRPr>
          </a:p>
          <a:p>
            <a:r>
              <a:rPr lang="en-GB" dirty="0">
                <a:solidFill>
                  <a:srgbClr val="008000"/>
                </a:solidFill>
                <a:latin typeface="Consolas" panose="020B0609020204030204" pitchFamily="49" charset="0"/>
              </a:rPr>
              <a:t>        // ...</a:t>
            </a:r>
            <a:endParaRPr lang="en-GB" dirty="0">
              <a:solidFill>
                <a:srgbClr val="000000"/>
              </a:solidFill>
              <a:latin typeface="Consolas" panose="020B0609020204030204" pitchFamily="49" charset="0"/>
            </a:endParaRP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    default</a:t>
            </a:r>
            <a:r>
              <a:rPr lang="en-GB" dirty="0">
                <a:solidFill>
                  <a:srgbClr val="000000"/>
                </a:solidFill>
                <a:latin typeface="Consolas" panose="020B0609020204030204" pitchFamily="49" charset="0"/>
              </a:rPr>
              <a:t>:</a:t>
            </a:r>
          </a:p>
          <a:p>
            <a:r>
              <a:rPr lang="en-GB" dirty="0">
                <a:solidFill>
                  <a:srgbClr val="0000FF"/>
                </a:solidFill>
                <a:latin typeface="Consolas" panose="020B0609020204030204" pitchFamily="49" charset="0"/>
              </a:rPr>
              <a:t>        break</a:t>
            </a:r>
            <a:r>
              <a:rPr lang="en-GB" dirty="0">
                <a:solidFill>
                  <a:srgbClr val="000000"/>
                </a:solidFill>
                <a:latin typeface="Consolas" panose="020B0609020204030204" pitchFamily="49" charset="0"/>
              </a:rPr>
              <a:t>;</a:t>
            </a:r>
          </a:p>
          <a:p>
            <a:r>
              <a:rPr lang="en-GB" dirty="0">
                <a:solidFill>
                  <a:srgbClr val="000000"/>
                </a:solidFill>
                <a:latin typeface="Consolas" panose="020B0609020204030204" pitchFamily="49" charset="0"/>
              </a:rPr>
              <a:t>    }</a:t>
            </a:r>
          </a:p>
          <a:p>
            <a:r>
              <a:rPr lang="en-GB"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val="1805117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listening"/>
          <p:cNvPicPr>
            <a:picLocks noChangeAspect="1" noChangeArrowheads="1"/>
          </p:cNvPicPr>
          <p:nvPr/>
        </p:nvPicPr>
        <p:blipFill rotWithShape="1">
          <a:blip r:embed="rId3">
            <a:extLst>
              <a:ext uri="{28A0092B-C50C-407E-A947-70E740481C1C}">
                <a14:useLocalDpi xmlns:a14="http://schemas.microsoft.com/office/drawing/2010/main" val="0"/>
              </a:ext>
            </a:extLst>
          </a:blip>
          <a:srcRect t="6168" b="956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543070" y="335850"/>
            <a:ext cx="9105880" cy="618630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err="1">
                <a:solidFill>
                  <a:srgbClr val="0000FF"/>
                </a:solidFill>
                <a:highlight>
                  <a:srgbClr val="FFFFFF"/>
                </a:highlight>
                <a:latin typeface="Consolas" panose="020B0609020204030204" pitchFamily="49" charset="0"/>
              </a:rPr>
              <a:t>typedef</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std</a:t>
            </a:r>
            <a:r>
              <a:rPr lang="en-GB" dirty="0">
                <a:solidFill>
                  <a:srgbClr val="000000"/>
                </a:solidFill>
                <a:highlight>
                  <a:srgbClr val="FFFFFF"/>
                </a:highlight>
                <a:latin typeface="Consolas" panose="020B0609020204030204" pitchFamily="49" charset="0"/>
              </a:rPr>
              <a:t>::</a:t>
            </a:r>
            <a:r>
              <a:rPr lang="en-GB" dirty="0">
                <a:solidFill>
                  <a:srgbClr val="2B91AF"/>
                </a:solidFill>
                <a:highlight>
                  <a:srgbClr val="FFFFFF"/>
                </a:highlight>
                <a:latin typeface="Consolas" panose="020B0609020204030204" pitchFamily="49" charset="0"/>
              </a:rPr>
              <a:t>map</a:t>
            </a:r>
            <a:r>
              <a:rPr lang="en-GB" dirty="0">
                <a:solidFill>
                  <a:srgbClr val="000000"/>
                </a:solidFill>
                <a:highlight>
                  <a:srgbClr val="FFFFFF"/>
                </a:highlight>
                <a:latin typeface="Consolas" panose="020B0609020204030204" pitchFamily="49" charset="0"/>
              </a:rPr>
              <a:t>&lt;</a:t>
            </a:r>
            <a:r>
              <a:rPr lang="en-GB" dirty="0" err="1">
                <a:solidFill>
                  <a:srgbClr val="2B91AF"/>
                </a:solidFill>
                <a:highlight>
                  <a:srgbClr val="FFFFFF"/>
                </a:highlight>
                <a:latin typeface="Consolas" panose="020B0609020204030204" pitchFamily="49" charset="0"/>
              </a:rPr>
              <a:t>EventType</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std</a:t>
            </a:r>
            <a:r>
              <a:rPr lang="en-GB" dirty="0">
                <a:solidFill>
                  <a:srgbClr val="000000"/>
                </a:solidFill>
                <a:highlight>
                  <a:srgbClr val="FFFFFF"/>
                </a:highlight>
                <a:latin typeface="Consolas" panose="020B0609020204030204" pitchFamily="49" charset="0"/>
              </a:rPr>
              <a:t>::</a:t>
            </a:r>
            <a:r>
              <a:rPr lang="en-GB" dirty="0">
                <a:solidFill>
                  <a:srgbClr val="2B91AF"/>
                </a:solidFill>
                <a:highlight>
                  <a:srgbClr val="FFFFFF"/>
                </a:highlight>
                <a:latin typeface="Consolas" panose="020B0609020204030204" pitchFamily="49" charset="0"/>
              </a:rPr>
              <a:t>vector</a:t>
            </a:r>
            <a:r>
              <a:rPr lang="en-GB" dirty="0">
                <a:solidFill>
                  <a:srgbClr val="000000"/>
                </a:solidFill>
                <a:highlight>
                  <a:srgbClr val="FFFFFF"/>
                </a:highlight>
                <a:latin typeface="Consolas" panose="020B0609020204030204" pitchFamily="49" charset="0"/>
              </a:rPr>
              <a:t>&lt;</a:t>
            </a:r>
            <a:r>
              <a:rPr lang="en-GB" dirty="0" err="1">
                <a:solidFill>
                  <a:srgbClr val="2B91AF"/>
                </a:solidFill>
                <a:highlight>
                  <a:srgbClr val="FFFFFF"/>
                </a:highlight>
                <a:latin typeface="Consolas" panose="020B0609020204030204" pitchFamily="49" charset="0"/>
              </a:rPr>
              <a:t>IEventHandler</a:t>
            </a:r>
            <a:r>
              <a:rPr lang="en-GB" dirty="0">
                <a:solidFill>
                  <a:srgbClr val="000000"/>
                </a:solidFill>
                <a:highlight>
                  <a:srgbClr val="FFFFFF"/>
                </a:highlight>
                <a:latin typeface="Consolas" panose="020B0609020204030204" pitchFamily="49" charset="0"/>
              </a:rPr>
              <a:t>*&gt;&gt; </a:t>
            </a:r>
            <a:r>
              <a:rPr lang="en-GB" dirty="0" err="1">
                <a:solidFill>
                  <a:srgbClr val="2B91AF"/>
                </a:solidFill>
                <a:highlight>
                  <a:srgbClr val="FFFFFF"/>
                </a:highlight>
                <a:latin typeface="Consolas" panose="020B0609020204030204" pitchFamily="49" charset="0"/>
              </a:rPr>
              <a:t>eventMap</a:t>
            </a:r>
            <a:r>
              <a:rPr lang="en-GB" dirty="0">
                <a:solidFill>
                  <a:srgbClr val="000000"/>
                </a:solidFill>
                <a:highlight>
                  <a:srgbClr val="FFFFFF"/>
                </a:highlight>
                <a:latin typeface="Consolas" panose="020B0609020204030204" pitchFamily="49" charset="0"/>
              </a:rPr>
              <a:t>;</a:t>
            </a:r>
          </a:p>
          <a:p>
            <a:endParaRPr lang="en-GB" dirty="0">
              <a:solidFill>
                <a:srgbClr val="000000"/>
              </a:solidFill>
              <a:highlight>
                <a:srgbClr val="FFFFFF"/>
              </a:highlight>
              <a:latin typeface="Consolas" panose="020B0609020204030204" pitchFamily="49" charset="0"/>
            </a:endParaRPr>
          </a:p>
          <a:p>
            <a:r>
              <a:rPr lang="en-GB" dirty="0">
                <a:solidFill>
                  <a:srgbClr val="0000FF"/>
                </a:solidFill>
                <a:highlight>
                  <a:srgbClr val="FFFFFF"/>
                </a:highlight>
                <a:latin typeface="Consolas" panose="020B0609020204030204" pitchFamily="49" charset="0"/>
              </a:rPr>
              <a:t>class</a:t>
            </a:r>
            <a:r>
              <a:rPr lang="en-GB" dirty="0">
                <a:solidFill>
                  <a:srgbClr val="000000"/>
                </a:solidFill>
                <a:highlight>
                  <a:srgbClr val="FFFFFF"/>
                </a:highlight>
                <a:latin typeface="Consolas" panose="020B0609020204030204" pitchFamily="49" charset="0"/>
              </a:rPr>
              <a:t> </a:t>
            </a:r>
            <a:r>
              <a:rPr lang="en-GB" dirty="0" err="1">
                <a:solidFill>
                  <a:srgbClr val="2B91AF"/>
                </a:solidFill>
                <a:highlight>
                  <a:srgbClr val="FFFFFF"/>
                </a:highlight>
                <a:latin typeface="Consolas" panose="020B0609020204030204" pitchFamily="49" charset="0"/>
              </a:rPr>
              <a:t>EventManager</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a:t>
            </a:r>
          </a:p>
          <a:p>
            <a:r>
              <a:rPr lang="en-GB" dirty="0">
                <a:solidFill>
                  <a:srgbClr val="2B91AF"/>
                </a:solidFill>
                <a:highlight>
                  <a:srgbClr val="FFFFFF"/>
                </a:highlight>
                <a:latin typeface="Consolas" panose="020B0609020204030204" pitchFamily="49" charset="0"/>
              </a:rPr>
              <a:t>    </a:t>
            </a:r>
            <a:r>
              <a:rPr lang="en-GB" dirty="0" err="1">
                <a:solidFill>
                  <a:srgbClr val="2B91AF"/>
                </a:solidFill>
                <a:highlight>
                  <a:srgbClr val="FFFFFF"/>
                </a:highlight>
                <a:latin typeface="Consolas" panose="020B0609020204030204" pitchFamily="49" charset="0"/>
              </a:rPr>
              <a:t>eventMap</a:t>
            </a:r>
            <a:r>
              <a:rPr lang="en-GB" dirty="0">
                <a:solidFill>
                  <a:srgbClr val="000000"/>
                </a:solidFill>
                <a:highlight>
                  <a:srgbClr val="FFFFFF"/>
                </a:highlight>
                <a:latin typeface="Consolas" panose="020B0609020204030204" pitchFamily="49" charset="0"/>
              </a:rPr>
              <a:t> listeners;</a:t>
            </a:r>
          </a:p>
          <a:p>
            <a:endParaRPr lang="en-GB" dirty="0">
              <a:solidFill>
                <a:srgbClr val="000000"/>
              </a:solidFill>
              <a:highlight>
                <a:srgbClr val="FFFFFF"/>
              </a:highlight>
              <a:latin typeface="Consolas" panose="020B0609020204030204" pitchFamily="49" charset="0"/>
            </a:endParaRPr>
          </a:p>
          <a:p>
            <a:r>
              <a:rPr lang="nb-NO" dirty="0">
                <a:solidFill>
                  <a:srgbClr val="0000FF"/>
                </a:solidFill>
                <a:highlight>
                  <a:srgbClr val="FFFFFF"/>
                </a:highlight>
                <a:latin typeface="Consolas" panose="020B0609020204030204" pitchFamily="49" charset="0"/>
              </a:rPr>
              <a:t>    bool</a:t>
            </a:r>
            <a:r>
              <a:rPr lang="nb-NO" dirty="0">
                <a:solidFill>
                  <a:srgbClr val="000000"/>
                </a:solidFill>
                <a:highlight>
                  <a:srgbClr val="FFFFFF"/>
                </a:highlight>
                <a:latin typeface="Consolas" panose="020B0609020204030204" pitchFamily="49" charset="0"/>
              </a:rPr>
              <a:t> AddListener(</a:t>
            </a:r>
            <a:r>
              <a:rPr lang="nb-NO" dirty="0">
                <a:solidFill>
                  <a:srgbClr val="2B91AF"/>
                </a:solidFill>
                <a:highlight>
                  <a:srgbClr val="FFFFFF"/>
                </a:highlight>
                <a:latin typeface="Consolas" panose="020B0609020204030204" pitchFamily="49" charset="0"/>
              </a:rPr>
              <a:t>EventType</a:t>
            </a:r>
            <a:r>
              <a:rPr lang="nb-NO" dirty="0">
                <a:solidFill>
                  <a:srgbClr val="000000"/>
                </a:solidFill>
                <a:highlight>
                  <a:srgbClr val="FFFFFF"/>
                </a:highlight>
                <a:latin typeface="Consolas" panose="020B0609020204030204" pitchFamily="49" charset="0"/>
              </a:rPr>
              <a:t> type, </a:t>
            </a:r>
            <a:r>
              <a:rPr lang="nb-NO" dirty="0">
                <a:solidFill>
                  <a:srgbClr val="2B91AF"/>
                </a:solidFill>
                <a:highlight>
                  <a:srgbClr val="FFFFFF"/>
                </a:highlight>
                <a:latin typeface="Consolas" panose="020B0609020204030204" pitchFamily="49" charset="0"/>
              </a:rPr>
              <a:t>IEventHandler</a:t>
            </a:r>
            <a:r>
              <a:rPr lang="nb-NO" dirty="0">
                <a:solidFill>
                  <a:srgbClr val="000000"/>
                </a:solidFill>
                <a:highlight>
                  <a:srgbClr val="FFFFFF"/>
                </a:highlight>
                <a:latin typeface="Consolas" panose="020B0609020204030204" pitchFamily="49" charset="0"/>
              </a:rPr>
              <a:t> *listener);</a:t>
            </a:r>
          </a:p>
          <a:p>
            <a:r>
              <a:rPr lang="en-GB" dirty="0">
                <a:solidFill>
                  <a:srgbClr val="0000FF"/>
                </a:solidFill>
                <a:highlight>
                  <a:srgbClr val="FFFFFF"/>
                </a:highlight>
                <a:latin typeface="Consolas" panose="020B0609020204030204" pitchFamily="49" charset="0"/>
              </a:rPr>
              <a:t>    void</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FireEvent</a:t>
            </a:r>
            <a:r>
              <a:rPr lang="en-GB" dirty="0">
                <a:solidFill>
                  <a:srgbClr val="000000"/>
                </a:solidFill>
                <a:highlight>
                  <a:srgbClr val="FFFFFF"/>
                </a:highlight>
                <a:latin typeface="Consolas" panose="020B0609020204030204" pitchFamily="49" charset="0"/>
              </a:rPr>
              <a:t>(</a:t>
            </a:r>
            <a:r>
              <a:rPr lang="en-GB" dirty="0" err="1">
                <a:solidFill>
                  <a:srgbClr val="2B91AF"/>
                </a:solidFill>
                <a:highlight>
                  <a:srgbClr val="FFFFFF"/>
                </a:highlight>
                <a:latin typeface="Consolas" panose="020B0609020204030204" pitchFamily="49" charset="0"/>
              </a:rPr>
              <a:t>EventType</a:t>
            </a:r>
            <a:r>
              <a:rPr lang="en-GB" dirty="0">
                <a:solidFill>
                  <a:srgbClr val="000000"/>
                </a:solidFill>
                <a:highlight>
                  <a:srgbClr val="FFFFFF"/>
                </a:highlight>
                <a:latin typeface="Consolas" panose="020B0609020204030204" pitchFamily="49" charset="0"/>
              </a:rPr>
              <a:t> type, </a:t>
            </a:r>
            <a:r>
              <a:rPr lang="en-GB" dirty="0" err="1">
                <a:solidFill>
                  <a:srgbClr val="2B91AF"/>
                </a:solidFill>
                <a:highlight>
                  <a:srgbClr val="FFFFFF"/>
                </a:highlight>
                <a:latin typeface="Consolas" panose="020B0609020204030204" pitchFamily="49" charset="0"/>
              </a:rPr>
              <a:t>IEvent</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event</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a:t>
            </a:r>
          </a:p>
          <a:p>
            <a:endParaRPr lang="en-GB" dirty="0">
              <a:solidFill>
                <a:srgbClr val="000000"/>
              </a:solidFill>
              <a:highlight>
                <a:srgbClr val="FFFFFF"/>
              </a:highlight>
              <a:latin typeface="Consolas" panose="020B0609020204030204" pitchFamily="49" charset="0"/>
            </a:endParaRPr>
          </a:p>
          <a:p>
            <a:r>
              <a:rPr lang="en-GB" dirty="0">
                <a:solidFill>
                  <a:srgbClr val="0000FF"/>
                </a:solidFill>
                <a:highlight>
                  <a:srgbClr val="FFFFFF"/>
                </a:highlight>
                <a:latin typeface="Consolas" panose="020B0609020204030204" pitchFamily="49" charset="0"/>
              </a:rPr>
              <a:t>bool</a:t>
            </a:r>
            <a:r>
              <a:rPr lang="en-GB" dirty="0">
                <a:solidFill>
                  <a:srgbClr val="000000"/>
                </a:solidFill>
                <a:highlight>
                  <a:srgbClr val="FFFFFF"/>
                </a:highlight>
                <a:latin typeface="Consolas" panose="020B0609020204030204" pitchFamily="49" charset="0"/>
              </a:rPr>
              <a:t> </a:t>
            </a:r>
            <a:r>
              <a:rPr lang="en-GB" dirty="0" err="1">
                <a:solidFill>
                  <a:srgbClr val="2B91AF"/>
                </a:solidFill>
                <a:highlight>
                  <a:srgbClr val="FFFFFF"/>
                </a:highlight>
                <a:latin typeface="Consolas" panose="020B0609020204030204" pitchFamily="49" charset="0"/>
              </a:rPr>
              <a:t>EventManager</a:t>
            </a:r>
            <a:r>
              <a:rPr lang="en-GB" dirty="0">
                <a:solidFill>
                  <a:srgbClr val="000000"/>
                </a:solidFill>
                <a:highlight>
                  <a:srgbClr val="FFFFFF"/>
                </a:highlight>
                <a:latin typeface="Consolas" panose="020B0609020204030204" pitchFamily="49" charset="0"/>
              </a:rPr>
              <a:t>::</a:t>
            </a:r>
            <a:r>
              <a:rPr lang="en-GB" dirty="0" err="1">
                <a:solidFill>
                  <a:srgbClr val="000000"/>
                </a:solidFill>
                <a:highlight>
                  <a:srgbClr val="FFFFFF"/>
                </a:highlight>
                <a:latin typeface="Consolas" panose="020B0609020204030204" pitchFamily="49" charset="0"/>
              </a:rPr>
              <a:t>AddListener</a:t>
            </a:r>
            <a:r>
              <a:rPr lang="en-GB" dirty="0">
                <a:solidFill>
                  <a:srgbClr val="000000"/>
                </a:solidFill>
                <a:highlight>
                  <a:srgbClr val="FFFFFF"/>
                </a:highlight>
                <a:latin typeface="Consolas" panose="020B0609020204030204" pitchFamily="49" charset="0"/>
              </a:rPr>
              <a:t>(</a:t>
            </a:r>
            <a:r>
              <a:rPr lang="en-GB" dirty="0" err="1">
                <a:solidFill>
                  <a:srgbClr val="2B91AF"/>
                </a:solidFill>
                <a:highlight>
                  <a:srgbClr val="FFFFFF"/>
                </a:highlight>
                <a:latin typeface="Consolas" panose="020B0609020204030204" pitchFamily="49" charset="0"/>
              </a:rPr>
              <a:t>EventType</a:t>
            </a:r>
            <a:r>
              <a:rPr lang="en-GB" dirty="0">
                <a:solidFill>
                  <a:srgbClr val="000000"/>
                </a:solidFill>
                <a:highlight>
                  <a:srgbClr val="FFFFFF"/>
                </a:highlight>
                <a:latin typeface="Consolas" panose="020B0609020204030204" pitchFamily="49" charset="0"/>
              </a:rPr>
              <a:t> </a:t>
            </a:r>
            <a:r>
              <a:rPr lang="en-GB" dirty="0">
                <a:solidFill>
                  <a:srgbClr val="808080"/>
                </a:solidFill>
                <a:highlight>
                  <a:srgbClr val="FFFFFF"/>
                </a:highlight>
                <a:latin typeface="Consolas" panose="020B0609020204030204" pitchFamily="49" charset="0"/>
              </a:rPr>
              <a:t>type</a:t>
            </a:r>
            <a:r>
              <a:rPr lang="en-GB" dirty="0">
                <a:solidFill>
                  <a:srgbClr val="000000"/>
                </a:solidFill>
                <a:highlight>
                  <a:srgbClr val="FFFFFF"/>
                </a:highlight>
                <a:latin typeface="Consolas" panose="020B0609020204030204" pitchFamily="49" charset="0"/>
              </a:rPr>
              <a:t>, </a:t>
            </a:r>
            <a:r>
              <a:rPr lang="en-GB" dirty="0" err="1">
                <a:solidFill>
                  <a:srgbClr val="2B91AF"/>
                </a:solidFill>
                <a:highlight>
                  <a:srgbClr val="FFFFFF"/>
                </a:highlight>
                <a:latin typeface="Consolas" panose="020B0609020204030204" pitchFamily="49" charset="0"/>
              </a:rPr>
              <a:t>IEventHandler</a:t>
            </a:r>
            <a:r>
              <a:rPr lang="en-GB" dirty="0">
                <a:solidFill>
                  <a:srgbClr val="000000"/>
                </a:solidFill>
                <a:highlight>
                  <a:srgbClr val="FFFFFF"/>
                </a:highlight>
                <a:latin typeface="Consolas" panose="020B0609020204030204" pitchFamily="49" charset="0"/>
              </a:rPr>
              <a:t> *</a:t>
            </a:r>
            <a:r>
              <a:rPr lang="en-GB" dirty="0">
                <a:solidFill>
                  <a:srgbClr val="808080"/>
                </a:solidFill>
                <a:highlight>
                  <a:srgbClr val="FFFFFF"/>
                </a:highlight>
                <a:latin typeface="Consolas" panose="020B0609020204030204" pitchFamily="49" charset="0"/>
              </a:rPr>
              <a:t>listener</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    listeners</a:t>
            </a:r>
            <a:r>
              <a:rPr lang="en-GB" dirty="0">
                <a:solidFill>
                  <a:srgbClr val="008080"/>
                </a:solidFill>
                <a:highlight>
                  <a:srgbClr val="FFFFFF"/>
                </a:highlight>
                <a:latin typeface="Consolas" panose="020B0609020204030204" pitchFamily="49" charset="0"/>
              </a:rPr>
              <a:t>[</a:t>
            </a:r>
            <a:r>
              <a:rPr lang="en-GB" dirty="0">
                <a:solidFill>
                  <a:srgbClr val="808080"/>
                </a:solidFill>
                <a:highlight>
                  <a:srgbClr val="FFFFFF"/>
                </a:highlight>
                <a:latin typeface="Consolas" panose="020B0609020204030204" pitchFamily="49" charset="0"/>
              </a:rPr>
              <a:t>type</a:t>
            </a:r>
            <a:r>
              <a:rPr lang="en-GB" dirty="0">
                <a:solidFill>
                  <a:srgbClr val="008080"/>
                </a:solidFill>
                <a:highlight>
                  <a:srgbClr val="FFFFFF"/>
                </a:highlight>
                <a:latin typeface="Consolas" panose="020B0609020204030204" pitchFamily="49" charset="0"/>
              </a:rPr>
              <a:t>]</a:t>
            </a:r>
            <a:r>
              <a:rPr lang="en-GB" dirty="0">
                <a:solidFill>
                  <a:srgbClr val="000000"/>
                </a:solidFill>
                <a:highlight>
                  <a:srgbClr val="FFFFFF"/>
                </a:highlight>
                <a:latin typeface="Consolas" panose="020B0609020204030204" pitchFamily="49" charset="0"/>
              </a:rPr>
              <a:t>.</a:t>
            </a:r>
            <a:r>
              <a:rPr lang="en-GB" dirty="0" err="1">
                <a:solidFill>
                  <a:srgbClr val="000000"/>
                </a:solidFill>
                <a:highlight>
                  <a:srgbClr val="FFFFFF"/>
                </a:highlight>
                <a:latin typeface="Consolas" panose="020B0609020204030204" pitchFamily="49" charset="0"/>
              </a:rPr>
              <a:t>push_back</a:t>
            </a:r>
            <a:r>
              <a:rPr lang="en-GB" dirty="0">
                <a:solidFill>
                  <a:srgbClr val="000000"/>
                </a:solidFill>
                <a:highlight>
                  <a:srgbClr val="FFFFFF"/>
                </a:highlight>
                <a:latin typeface="Consolas" panose="020B0609020204030204" pitchFamily="49" charset="0"/>
              </a:rPr>
              <a:t>(</a:t>
            </a:r>
            <a:r>
              <a:rPr lang="en-GB" dirty="0">
                <a:solidFill>
                  <a:srgbClr val="808080"/>
                </a:solidFill>
                <a:highlight>
                  <a:srgbClr val="FFFFFF"/>
                </a:highlight>
                <a:latin typeface="Consolas" panose="020B0609020204030204" pitchFamily="49" charset="0"/>
              </a:rPr>
              <a:t>listener</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a:t>
            </a:r>
          </a:p>
          <a:p>
            <a:endParaRPr lang="en-GB" dirty="0">
              <a:solidFill>
                <a:srgbClr val="000000"/>
              </a:solidFill>
              <a:highlight>
                <a:srgbClr val="FFFFFF"/>
              </a:highlight>
              <a:latin typeface="Consolas" panose="020B0609020204030204" pitchFamily="49" charset="0"/>
            </a:endParaRPr>
          </a:p>
          <a:p>
            <a:r>
              <a:rPr lang="en-GB" dirty="0">
                <a:solidFill>
                  <a:srgbClr val="0000FF"/>
                </a:solidFill>
                <a:highlight>
                  <a:srgbClr val="FFFFFF"/>
                </a:highlight>
                <a:latin typeface="Consolas" panose="020B0609020204030204" pitchFamily="49" charset="0"/>
              </a:rPr>
              <a:t>void</a:t>
            </a:r>
            <a:r>
              <a:rPr lang="en-GB" dirty="0">
                <a:solidFill>
                  <a:srgbClr val="000000"/>
                </a:solidFill>
                <a:highlight>
                  <a:srgbClr val="FFFFFF"/>
                </a:highlight>
                <a:latin typeface="Consolas" panose="020B0609020204030204" pitchFamily="49" charset="0"/>
              </a:rPr>
              <a:t> </a:t>
            </a:r>
            <a:r>
              <a:rPr lang="en-GB" dirty="0" err="1">
                <a:solidFill>
                  <a:srgbClr val="2B91AF"/>
                </a:solidFill>
                <a:highlight>
                  <a:srgbClr val="FFFFFF"/>
                </a:highlight>
                <a:latin typeface="Consolas" panose="020B0609020204030204" pitchFamily="49" charset="0"/>
              </a:rPr>
              <a:t>EventManager</a:t>
            </a:r>
            <a:r>
              <a:rPr lang="en-GB" dirty="0">
                <a:solidFill>
                  <a:srgbClr val="000000"/>
                </a:solidFill>
                <a:highlight>
                  <a:srgbClr val="FFFFFF"/>
                </a:highlight>
                <a:latin typeface="Consolas" panose="020B0609020204030204" pitchFamily="49" charset="0"/>
              </a:rPr>
              <a:t>::</a:t>
            </a:r>
            <a:r>
              <a:rPr lang="en-GB" dirty="0" err="1">
                <a:solidFill>
                  <a:srgbClr val="000000"/>
                </a:solidFill>
                <a:highlight>
                  <a:srgbClr val="FFFFFF"/>
                </a:highlight>
                <a:latin typeface="Consolas" panose="020B0609020204030204" pitchFamily="49" charset="0"/>
              </a:rPr>
              <a:t>FireEvent</a:t>
            </a:r>
            <a:r>
              <a:rPr lang="en-GB" dirty="0">
                <a:solidFill>
                  <a:srgbClr val="000000"/>
                </a:solidFill>
                <a:highlight>
                  <a:srgbClr val="FFFFFF"/>
                </a:highlight>
                <a:latin typeface="Consolas" panose="020B0609020204030204" pitchFamily="49" charset="0"/>
              </a:rPr>
              <a:t>(</a:t>
            </a:r>
            <a:r>
              <a:rPr lang="en-GB" dirty="0" err="1">
                <a:solidFill>
                  <a:srgbClr val="2B91AF"/>
                </a:solidFill>
                <a:highlight>
                  <a:srgbClr val="FFFFFF"/>
                </a:highlight>
                <a:latin typeface="Consolas" panose="020B0609020204030204" pitchFamily="49" charset="0"/>
              </a:rPr>
              <a:t>EventType</a:t>
            </a:r>
            <a:r>
              <a:rPr lang="en-GB" dirty="0">
                <a:solidFill>
                  <a:srgbClr val="000000"/>
                </a:solidFill>
                <a:highlight>
                  <a:srgbClr val="FFFFFF"/>
                </a:highlight>
                <a:latin typeface="Consolas" panose="020B0609020204030204" pitchFamily="49" charset="0"/>
              </a:rPr>
              <a:t> </a:t>
            </a:r>
            <a:r>
              <a:rPr lang="en-GB" dirty="0">
                <a:solidFill>
                  <a:srgbClr val="808080"/>
                </a:solidFill>
                <a:highlight>
                  <a:srgbClr val="FFFFFF"/>
                </a:highlight>
                <a:latin typeface="Consolas" panose="020B0609020204030204" pitchFamily="49" charset="0"/>
              </a:rPr>
              <a:t>type</a:t>
            </a:r>
            <a:r>
              <a:rPr lang="en-GB" dirty="0">
                <a:solidFill>
                  <a:srgbClr val="000000"/>
                </a:solidFill>
                <a:highlight>
                  <a:srgbClr val="FFFFFF"/>
                </a:highlight>
                <a:latin typeface="Consolas" panose="020B0609020204030204" pitchFamily="49" charset="0"/>
              </a:rPr>
              <a:t>, </a:t>
            </a:r>
            <a:r>
              <a:rPr lang="en-GB" dirty="0" err="1">
                <a:solidFill>
                  <a:srgbClr val="2B91AF"/>
                </a:solidFill>
                <a:highlight>
                  <a:srgbClr val="FFFFFF"/>
                </a:highlight>
                <a:latin typeface="Consolas" panose="020B0609020204030204" pitchFamily="49" charset="0"/>
              </a:rPr>
              <a:t>IEvent</a:t>
            </a:r>
            <a:r>
              <a:rPr lang="en-GB" dirty="0">
                <a:solidFill>
                  <a:srgbClr val="000000"/>
                </a:solidFill>
                <a:highlight>
                  <a:srgbClr val="FFFFFF"/>
                </a:highlight>
                <a:latin typeface="Consolas" panose="020B0609020204030204" pitchFamily="49" charset="0"/>
              </a:rPr>
              <a:t> *</a:t>
            </a:r>
            <a:r>
              <a:rPr lang="en-GB" dirty="0">
                <a:solidFill>
                  <a:srgbClr val="808080"/>
                </a:solidFill>
                <a:highlight>
                  <a:srgbClr val="FFFFFF"/>
                </a:highlight>
                <a:latin typeface="Consolas" panose="020B0609020204030204" pitchFamily="49" charset="0"/>
              </a:rPr>
              <a:t>event</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a:t>
            </a:r>
          </a:p>
          <a:p>
            <a:r>
              <a:rPr lang="en-GB" dirty="0">
                <a:solidFill>
                  <a:srgbClr val="0000FF"/>
                </a:solidFill>
                <a:highlight>
                  <a:srgbClr val="FFFFFF"/>
                </a:highlight>
                <a:latin typeface="Consolas" panose="020B0609020204030204" pitchFamily="49" charset="0"/>
              </a:rPr>
              <a:t>    for</a:t>
            </a:r>
            <a:r>
              <a:rPr lang="en-GB" dirty="0">
                <a:solidFill>
                  <a:srgbClr val="000000"/>
                </a:solidFill>
                <a:highlight>
                  <a:srgbClr val="FFFFFF"/>
                </a:highlight>
                <a:latin typeface="Consolas" panose="020B0609020204030204" pitchFamily="49" charset="0"/>
              </a:rPr>
              <a:t> (</a:t>
            </a:r>
            <a:r>
              <a:rPr lang="en-GB" dirty="0" err="1">
                <a:solidFill>
                  <a:srgbClr val="2B91AF"/>
                </a:solidFill>
                <a:highlight>
                  <a:srgbClr val="FFFFFF"/>
                </a:highlight>
                <a:latin typeface="Consolas" panose="020B0609020204030204" pitchFamily="49" charset="0"/>
              </a:rPr>
              <a:t>IEventHandler</a:t>
            </a:r>
            <a:r>
              <a:rPr lang="en-GB" dirty="0">
                <a:solidFill>
                  <a:srgbClr val="000000"/>
                </a:solidFill>
                <a:highlight>
                  <a:srgbClr val="FFFFFF"/>
                </a:highlight>
                <a:latin typeface="Consolas" panose="020B0609020204030204" pitchFamily="49" charset="0"/>
              </a:rPr>
              <a:t> *handler : listeners</a:t>
            </a:r>
            <a:r>
              <a:rPr lang="en-GB" dirty="0">
                <a:solidFill>
                  <a:srgbClr val="008080"/>
                </a:solidFill>
                <a:highlight>
                  <a:srgbClr val="FFFFFF"/>
                </a:highlight>
                <a:latin typeface="Consolas" panose="020B0609020204030204" pitchFamily="49" charset="0"/>
              </a:rPr>
              <a:t>[</a:t>
            </a:r>
            <a:r>
              <a:rPr lang="en-GB" dirty="0">
                <a:solidFill>
                  <a:srgbClr val="808080"/>
                </a:solidFill>
                <a:highlight>
                  <a:srgbClr val="FFFFFF"/>
                </a:highlight>
                <a:latin typeface="Consolas" panose="020B0609020204030204" pitchFamily="49" charset="0"/>
              </a:rPr>
              <a:t>type</a:t>
            </a:r>
            <a:r>
              <a:rPr lang="en-GB" dirty="0">
                <a:solidFill>
                  <a:srgbClr val="008080"/>
                </a:solidFill>
                <a:highlight>
                  <a:srgbClr val="FFFFFF"/>
                </a:highlight>
                <a:latin typeface="Consolas" panose="020B0609020204030204" pitchFamily="49" charset="0"/>
              </a:rPr>
              <a:t>]</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handler-&gt;</a:t>
            </a:r>
            <a:r>
              <a:rPr lang="en-GB" dirty="0" err="1">
                <a:solidFill>
                  <a:srgbClr val="000000"/>
                </a:solidFill>
                <a:highlight>
                  <a:srgbClr val="FFFFFF"/>
                </a:highlight>
                <a:latin typeface="Consolas" panose="020B0609020204030204" pitchFamily="49" charset="0"/>
              </a:rPr>
              <a:t>OnEvent</a:t>
            </a:r>
            <a:r>
              <a:rPr lang="en-GB" dirty="0">
                <a:solidFill>
                  <a:srgbClr val="000000"/>
                </a:solidFill>
                <a:highlight>
                  <a:srgbClr val="FFFFFF"/>
                </a:highlight>
                <a:latin typeface="Consolas" panose="020B0609020204030204" pitchFamily="49" charset="0"/>
              </a:rPr>
              <a:t>(</a:t>
            </a:r>
            <a:r>
              <a:rPr lang="en-GB" dirty="0">
                <a:solidFill>
                  <a:srgbClr val="808080"/>
                </a:solidFill>
                <a:highlight>
                  <a:srgbClr val="FFFFFF"/>
                </a:highlight>
                <a:latin typeface="Consolas" panose="020B0609020204030204" pitchFamily="49" charset="0"/>
              </a:rPr>
              <a:t>event</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    }</a:t>
            </a:r>
            <a:endParaRPr lang="en-GB" dirty="0"/>
          </a:p>
          <a:p>
            <a:r>
              <a:rPr lang="en-GB" dirty="0">
                <a:solidFill>
                  <a:srgbClr val="000000"/>
                </a:solidFill>
                <a:highlight>
                  <a:srgbClr val="FFFFFF"/>
                </a:highlight>
                <a:latin typeface="Consolas" panose="020B0609020204030204" pitchFamily="49" charset="0"/>
              </a:rPr>
              <a:t>}</a:t>
            </a:r>
            <a:endParaRPr lang="en-GB" dirty="0"/>
          </a:p>
        </p:txBody>
      </p:sp>
      <p:sp>
        <p:nvSpPr>
          <p:cNvPr id="3" name="Rounded Rectangle 2"/>
          <p:cNvSpPr/>
          <p:nvPr/>
        </p:nvSpPr>
        <p:spPr>
          <a:xfrm>
            <a:off x="5791199" y="885372"/>
            <a:ext cx="3928836" cy="537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Typedef</a:t>
            </a:r>
            <a:r>
              <a:rPr lang="en-GB" dirty="0"/>
              <a:t> to make life easier</a:t>
            </a:r>
          </a:p>
        </p:txBody>
      </p:sp>
      <p:sp>
        <p:nvSpPr>
          <p:cNvPr id="5" name="Rounded Rectangle 4"/>
          <p:cNvSpPr/>
          <p:nvPr/>
        </p:nvSpPr>
        <p:spPr>
          <a:xfrm>
            <a:off x="4581975" y="1321807"/>
            <a:ext cx="4286254" cy="537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EventManager</a:t>
            </a:r>
            <a:r>
              <a:rPr lang="en-GB" dirty="0"/>
              <a:t> class should be a singleton</a:t>
            </a:r>
          </a:p>
        </p:txBody>
      </p:sp>
      <p:sp>
        <p:nvSpPr>
          <p:cNvPr id="6" name="Rounded Rectangle 5"/>
          <p:cNvSpPr/>
          <p:nvPr/>
        </p:nvSpPr>
        <p:spPr>
          <a:xfrm>
            <a:off x="6372221" y="3921983"/>
            <a:ext cx="3928836" cy="537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We add a listener by pushing it into a vector that’s stored in the map.</a:t>
            </a:r>
          </a:p>
        </p:txBody>
      </p:sp>
      <p:sp>
        <p:nvSpPr>
          <p:cNvPr id="7" name="Rounded Rectangle 6"/>
          <p:cNvSpPr/>
          <p:nvPr/>
        </p:nvSpPr>
        <p:spPr>
          <a:xfrm>
            <a:off x="6372221" y="5934835"/>
            <a:ext cx="3928836" cy="537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Firing events is as easy as looping the vector and calling </a:t>
            </a:r>
            <a:r>
              <a:rPr lang="en-GB" dirty="0" err="1"/>
              <a:t>OnEvent</a:t>
            </a:r>
            <a:r>
              <a:rPr lang="en-GB" dirty="0"/>
              <a:t>.</a:t>
            </a:r>
          </a:p>
        </p:txBody>
      </p:sp>
    </p:spTree>
    <p:extLst>
      <p:ext uri="{BB962C8B-B14F-4D97-AF65-F5344CB8AC3E}">
        <p14:creationId xmlns:p14="http://schemas.microsoft.com/office/powerpoint/2010/main" val="255847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7"/>
                                        </p:tgtEl>
                                      </p:cBhvr>
                                    </p:animEffect>
                                    <p:set>
                                      <p:cBhvr>
                                        <p:cTn id="4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 grpId="1" animBg="1"/>
      <p:bldP spid="5" grpId="0" animBg="1"/>
      <p:bldP spid="5" grpId="1" animBg="1"/>
      <p:bldP spid="6" grpId="0" animBg="1"/>
      <p:bldP spid="6" grpId="1" animBg="1"/>
      <p:bldP spid="7" grpId="0" animBg="1"/>
      <p:bldP spid="7" grpId="1" animBg="1"/>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9111</TotalTime>
  <Words>2137</Words>
  <Application>Microsoft Office PowerPoint</Application>
  <PresentationFormat>Widescreen</PresentationFormat>
  <Paragraphs>153</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Consolas</vt:lpstr>
      <vt:lpstr>Gill Sans MT</vt:lpstr>
      <vt:lpstr>Parcel</vt:lpstr>
      <vt:lpstr>Event Handling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makes a game engine?</dc:title>
  <dc:creator>Chris Janes</dc:creator>
  <cp:lastModifiedBy>Chris Janes</cp:lastModifiedBy>
  <cp:revision>58</cp:revision>
  <dcterms:created xsi:type="dcterms:W3CDTF">2016-09-29T14:51:33Z</dcterms:created>
  <dcterms:modified xsi:type="dcterms:W3CDTF">2016-11-29T09:00:26Z</dcterms:modified>
</cp:coreProperties>
</file>